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7" r:id="rId5"/>
    <p:sldId id="259" r:id="rId6"/>
    <p:sldId id="258" r:id="rId7"/>
    <p:sldId id="261" r:id="rId8"/>
    <p:sldId id="263" r:id="rId9"/>
    <p:sldId id="274" r:id="rId10"/>
    <p:sldId id="275" r:id="rId11"/>
    <p:sldId id="276" r:id="rId12"/>
    <p:sldId id="277" r:id="rId13"/>
    <p:sldId id="278" r:id="rId14"/>
    <p:sldId id="273" r:id="rId15"/>
    <p:sldId id="270" r:id="rId16"/>
    <p:sldId id="271" r:id="rId17"/>
    <p:sldId id="272" r:id="rId18"/>
    <p:sldId id="264" r:id="rId19"/>
    <p:sldId id="265" r:id="rId20"/>
    <p:sldId id="266" r:id="rId21"/>
    <p:sldId id="267" r:id="rId22"/>
    <p:sldId id="268" r:id="rId23"/>
    <p:sldId id="26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snapToGrid="0">
      <p:cViewPr varScale="1">
        <p:scale>
          <a:sx n="111" d="100"/>
          <a:sy n="111" d="100"/>
        </p:scale>
        <p:origin x="144"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layout>
                <c:manualLayout>
                  <c:x val="9.6756525226013412E-2"/>
                  <c:y val="3.4400604724469055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1.4413701759502285E-2"/>
                  <c:y val="9.0020390129300465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8.8790706717215964E-2"/>
                  <c:y val="-8.0929610087573847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3.3264678720715465E-3"/>
                  <c:y val="1.6265771199169096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9.8373554000194416E-2"/>
                  <c:y val="2.5614434523868201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Lst>
            </c:dLbl>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Perfection Achieved</c:v>
                </c:pt>
                <c:pt idx="1">
                  <c:v>Pretty Good</c:v>
                </c:pt>
                <c:pt idx="2">
                  <c:v>Does the job</c:v>
                </c:pt>
                <c:pt idx="3">
                  <c:v>Not Great</c:v>
                </c:pt>
                <c:pt idx="4">
                  <c:v>Not in place</c:v>
                </c:pt>
              </c:strCache>
            </c:strRef>
          </c:cat>
          <c:val>
            <c:numRef>
              <c:f>Sheet1!$B$2:$B$6</c:f>
              <c:numCache>
                <c:formatCode>0.00%</c:formatCode>
                <c:ptCount val="5"/>
                <c:pt idx="0">
                  <c:v>8.3799999999999999E-2</c:v>
                </c:pt>
                <c:pt idx="1">
                  <c:v>0.2984</c:v>
                </c:pt>
                <c:pt idx="2">
                  <c:v>0.32979999999999998</c:v>
                </c:pt>
                <c:pt idx="3">
                  <c:v>8.8999999999999996E-2</c:v>
                </c:pt>
                <c:pt idx="4">
                  <c:v>0.19900000000000001</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Perfection Achieved</c:v>
                </c:pt>
                <c:pt idx="1">
                  <c:v>Pretty Good</c:v>
                </c:pt>
                <c:pt idx="2">
                  <c:v>Does the job</c:v>
                </c:pt>
                <c:pt idx="3">
                  <c:v>Not Great</c:v>
                </c:pt>
                <c:pt idx="4">
                  <c:v>Not in place</c:v>
                </c:pt>
              </c:strCache>
            </c:strRef>
          </c:cat>
          <c:val>
            <c:numRef>
              <c:f>Sheet1!$B$2:$B$6</c:f>
              <c:numCache>
                <c:formatCode>0.00%</c:formatCode>
                <c:ptCount val="5"/>
                <c:pt idx="0">
                  <c:v>0.1212</c:v>
                </c:pt>
                <c:pt idx="1">
                  <c:v>0.33329999999999999</c:v>
                </c:pt>
                <c:pt idx="2">
                  <c:v>0.48480000000000001</c:v>
                </c:pt>
                <c:pt idx="3">
                  <c:v>3.0300000000000001E-2</c:v>
                </c:pt>
                <c:pt idx="4">
                  <c:v>3.0300000000000001E-2</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Perfection Achieved</c:v>
                </c:pt>
                <c:pt idx="1">
                  <c:v>Pretty Good</c:v>
                </c:pt>
                <c:pt idx="2">
                  <c:v>Does the job</c:v>
                </c:pt>
                <c:pt idx="3">
                  <c:v>Not Great</c:v>
                </c:pt>
                <c:pt idx="4">
                  <c:v>Not in place</c:v>
                </c:pt>
              </c:strCache>
            </c:strRef>
          </c:cat>
          <c:val>
            <c:numRef>
              <c:f>Sheet1!$B$2:$B$6</c:f>
              <c:numCache>
                <c:formatCode>0.00%</c:formatCode>
                <c:ptCount val="5"/>
                <c:pt idx="0">
                  <c:v>3.3300000000000003E-2</c:v>
                </c:pt>
                <c:pt idx="1">
                  <c:v>0.36670000000000003</c:v>
                </c:pt>
                <c:pt idx="2">
                  <c:v>0.33329999999999999</c:v>
                </c:pt>
                <c:pt idx="3">
                  <c:v>0.23330000000000001</c:v>
                </c:pt>
                <c:pt idx="4">
                  <c:v>3.3300000000000003E-2</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Perfection Achieved</c:v>
                </c:pt>
                <c:pt idx="1">
                  <c:v>Pretty Good</c:v>
                </c:pt>
                <c:pt idx="2">
                  <c:v>Does the job</c:v>
                </c:pt>
                <c:pt idx="3">
                  <c:v>Not Great</c:v>
                </c:pt>
                <c:pt idx="4">
                  <c:v>Not in place</c:v>
                </c:pt>
              </c:strCache>
            </c:strRef>
          </c:cat>
          <c:val>
            <c:numRef>
              <c:f>Sheet1!$B$2:$B$6</c:f>
              <c:numCache>
                <c:formatCode>0.00%</c:formatCode>
                <c:ptCount val="5"/>
                <c:pt idx="0">
                  <c:v>3.6999999999999998E-2</c:v>
                </c:pt>
                <c:pt idx="1">
                  <c:v>7.4099999999999999E-2</c:v>
                </c:pt>
                <c:pt idx="2">
                  <c:v>0.25929999999999997</c:v>
                </c:pt>
                <c:pt idx="3">
                  <c:v>0.1111</c:v>
                </c:pt>
                <c:pt idx="4">
                  <c:v>0.51849999999999996</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Perfection Achieved</c:v>
                </c:pt>
                <c:pt idx="1">
                  <c:v>Pretty Good</c:v>
                </c:pt>
                <c:pt idx="2">
                  <c:v>Does the job</c:v>
                </c:pt>
                <c:pt idx="3">
                  <c:v>Not Great</c:v>
                </c:pt>
                <c:pt idx="4">
                  <c:v>Not in place</c:v>
                </c:pt>
              </c:strCache>
            </c:strRef>
          </c:cat>
          <c:val>
            <c:numRef>
              <c:f>Sheet1!$B$2:$B$6</c:f>
              <c:numCache>
                <c:formatCode>0.00%</c:formatCode>
                <c:ptCount val="5"/>
                <c:pt idx="0">
                  <c:v>7.6899999999999996E-2</c:v>
                </c:pt>
                <c:pt idx="1">
                  <c:v>0.3846</c:v>
                </c:pt>
                <c:pt idx="2">
                  <c:v>0.23080000000000001</c:v>
                </c:pt>
                <c:pt idx="3">
                  <c:v>7.6899999999999996E-2</c:v>
                </c:pt>
                <c:pt idx="4">
                  <c:v>0.23080000000000001</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Perfection Achieved</c:v>
                </c:pt>
                <c:pt idx="1">
                  <c:v>Pretty Good</c:v>
                </c:pt>
                <c:pt idx="2">
                  <c:v>Does the job</c:v>
                </c:pt>
                <c:pt idx="3">
                  <c:v>Not Great</c:v>
                </c:pt>
                <c:pt idx="4">
                  <c:v>Not in place</c:v>
                </c:pt>
              </c:strCache>
            </c:strRef>
          </c:cat>
          <c:val>
            <c:numRef>
              <c:f>Sheet1!$B$2:$B$6</c:f>
              <c:numCache>
                <c:formatCode>0.00%</c:formatCode>
                <c:ptCount val="5"/>
                <c:pt idx="0">
                  <c:v>8.3299999999999999E-2</c:v>
                </c:pt>
                <c:pt idx="1">
                  <c:v>0.375</c:v>
                </c:pt>
                <c:pt idx="2">
                  <c:v>0.20830000000000001</c:v>
                </c:pt>
                <c:pt idx="3">
                  <c:v>4.1700000000000001E-2</c:v>
                </c:pt>
                <c:pt idx="4">
                  <c:v>0.29170000000000001</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Perfection Achieved</c:v>
                </c:pt>
                <c:pt idx="1">
                  <c:v>Pretty Good</c:v>
                </c:pt>
                <c:pt idx="2">
                  <c:v>Does the job</c:v>
                </c:pt>
                <c:pt idx="3">
                  <c:v>Not Great</c:v>
                </c:pt>
                <c:pt idx="4">
                  <c:v>Not in place</c:v>
                </c:pt>
              </c:strCache>
            </c:strRef>
          </c:cat>
          <c:val>
            <c:numRef>
              <c:f>Sheet1!$B$2:$B$6</c:f>
              <c:numCache>
                <c:formatCode>0.00%</c:formatCode>
                <c:ptCount val="5"/>
                <c:pt idx="0">
                  <c:v>8.3799999999999999E-2</c:v>
                </c:pt>
                <c:pt idx="1">
                  <c:v>0.2984</c:v>
                </c:pt>
                <c:pt idx="2">
                  <c:v>0.32979999999999998</c:v>
                </c:pt>
                <c:pt idx="3">
                  <c:v>8.8999999999999996E-2</c:v>
                </c:pt>
                <c:pt idx="4">
                  <c:v>0.19900000000000001</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5A5B3E-B6B1-43CB-99E7-F2A654DE0915}" type="datetimeFigureOut">
              <a:rPr lang="en-GB" smtClean="0"/>
              <a:t>09/11/2015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0733C-532B-4BFC-BE16-6795F1D62953}" type="slidenum">
              <a:rPr lang="en-GB" smtClean="0"/>
              <a:t>‹#›</a:t>
            </a:fld>
            <a:endParaRPr lang="en-GB"/>
          </a:p>
        </p:txBody>
      </p:sp>
    </p:spTree>
    <p:extLst>
      <p:ext uri="{BB962C8B-B14F-4D97-AF65-F5344CB8AC3E}">
        <p14:creationId xmlns:p14="http://schemas.microsoft.com/office/powerpoint/2010/main" val="2715540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Lifecycle Includes assessment</a:t>
            </a:r>
            <a:r>
              <a:rPr lang="en-GB" baseline="0" dirty="0" smtClean="0"/>
              <a:t> that looks at power usage of current infrastructure and advises on the environmental benefit of a virtualisation project including the amount of carbon saved and what that is equivalent to.</a:t>
            </a:r>
          </a:p>
          <a:p>
            <a:r>
              <a:rPr lang="en-GB" baseline="0" dirty="0" smtClean="0"/>
              <a:t>Our solutions double the traditional IT refresh lifecycle and enable the organisation to be more flexible and cost effective, therefore providing competitive advantage</a:t>
            </a:r>
            <a:endParaRPr lang="en-GB" dirty="0"/>
          </a:p>
        </p:txBody>
      </p:sp>
      <p:sp>
        <p:nvSpPr>
          <p:cNvPr id="4" name="Slide Number Placeholder 3"/>
          <p:cNvSpPr>
            <a:spLocks noGrp="1"/>
          </p:cNvSpPr>
          <p:nvPr>
            <p:ph type="sldNum" sz="quarter" idx="10"/>
          </p:nvPr>
        </p:nvSpPr>
        <p:spPr/>
        <p:txBody>
          <a:bodyPr/>
          <a:lstStyle/>
          <a:p>
            <a:fld id="{025B7A9C-C773-4469-BAA6-68A87D168675}" type="slidenum">
              <a:rPr lang="en-GB" smtClean="0"/>
              <a:pPr/>
              <a:t>2</a:t>
            </a:fld>
            <a:endParaRPr lang="en-GB"/>
          </a:p>
        </p:txBody>
      </p:sp>
    </p:spTree>
    <p:extLst>
      <p:ext uri="{BB962C8B-B14F-4D97-AF65-F5344CB8AC3E}">
        <p14:creationId xmlns:p14="http://schemas.microsoft.com/office/powerpoint/2010/main" val="2664324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00B050"/>
              </a:buClr>
              <a:buFont typeface="Wingdings" pitchFamily="2" charset="2"/>
              <a:buNone/>
            </a:pPr>
            <a:endParaRPr lang="en-GB" sz="1200" dirty="0" smtClean="0"/>
          </a:p>
        </p:txBody>
      </p:sp>
      <p:sp>
        <p:nvSpPr>
          <p:cNvPr id="4" name="Slide Number Placeholder 3"/>
          <p:cNvSpPr>
            <a:spLocks noGrp="1"/>
          </p:cNvSpPr>
          <p:nvPr>
            <p:ph type="sldNum" sz="quarter" idx="10"/>
          </p:nvPr>
        </p:nvSpPr>
        <p:spPr/>
        <p:txBody>
          <a:bodyPr/>
          <a:lstStyle/>
          <a:p>
            <a:fld id="{025B7A9C-C773-4469-BAA6-68A87D168675}" type="slidenum">
              <a:rPr lang="en-GB" smtClean="0"/>
              <a:pPr/>
              <a:t>11</a:t>
            </a:fld>
            <a:endParaRPr lang="en-GB"/>
          </a:p>
        </p:txBody>
      </p:sp>
    </p:spTree>
    <p:extLst>
      <p:ext uri="{BB962C8B-B14F-4D97-AF65-F5344CB8AC3E}">
        <p14:creationId xmlns:p14="http://schemas.microsoft.com/office/powerpoint/2010/main" val="618403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25B7A9C-C773-4469-BAA6-68A87D168675}" type="slidenum">
              <a:rPr lang="en-GB" smtClean="0"/>
              <a:pPr/>
              <a:t>15</a:t>
            </a:fld>
            <a:endParaRPr lang="en-GB"/>
          </a:p>
        </p:txBody>
      </p:sp>
    </p:spTree>
    <p:extLst>
      <p:ext uri="{BB962C8B-B14F-4D97-AF65-F5344CB8AC3E}">
        <p14:creationId xmlns:p14="http://schemas.microsoft.com/office/powerpoint/2010/main" val="3260114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a:lstStyle/>
          <a:p>
            <a:fld id="{90194AD2-0ACC-407E-A490-5151D89E4B59}" type="slidenum">
              <a:rPr lang="en-US" smtClean="0">
                <a:ea typeface="MS PGothic" pitchFamily="34" charset="-128"/>
              </a:rPr>
              <a:pPr/>
              <a:t>16</a:t>
            </a:fld>
            <a:endParaRPr lang="en-US" smtClean="0">
              <a:ea typeface="MS PGothic" pitchFamily="34" charset="-128"/>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a:lstStyle/>
          <a:p>
            <a:pPr eaLnBrk="1" hangingPunct="1">
              <a:spcBef>
                <a:spcPct val="0"/>
              </a:spcBef>
            </a:pPr>
            <a:r>
              <a:rPr lang="en-US" dirty="0" smtClean="0"/>
              <a:t>60% </a:t>
            </a:r>
            <a:r>
              <a:rPr lang="en-US" dirty="0" err="1" smtClean="0"/>
              <a:t>electricty</a:t>
            </a:r>
            <a:r>
              <a:rPr lang="en-US" baseline="0" dirty="0" smtClean="0"/>
              <a:t> saving</a:t>
            </a:r>
          </a:p>
          <a:p>
            <a:pPr eaLnBrk="1" hangingPunct="1">
              <a:spcBef>
                <a:spcPct val="0"/>
              </a:spcBef>
            </a:pPr>
            <a:r>
              <a:rPr lang="en-US" baseline="0" dirty="0" smtClean="0"/>
              <a:t>40% capital costs</a:t>
            </a:r>
          </a:p>
          <a:p>
            <a:pPr eaLnBrk="1" hangingPunct="1">
              <a:spcBef>
                <a:spcPct val="0"/>
              </a:spcBef>
            </a:pPr>
            <a:r>
              <a:rPr lang="en-US" baseline="0" dirty="0" smtClean="0"/>
              <a:t>Admin time</a:t>
            </a:r>
          </a:p>
          <a:p>
            <a:pPr eaLnBrk="1" hangingPunct="1">
              <a:spcBef>
                <a:spcPct val="0"/>
              </a:spcBef>
            </a:pPr>
            <a:r>
              <a:rPr lang="en-US" baseline="0" dirty="0" smtClean="0"/>
              <a:t>Networking</a:t>
            </a:r>
          </a:p>
          <a:p>
            <a:pPr eaLnBrk="1" hangingPunct="1">
              <a:spcBef>
                <a:spcPct val="0"/>
              </a:spcBef>
            </a:pPr>
            <a:r>
              <a:rPr lang="en-US" baseline="0" dirty="0" smtClean="0"/>
              <a:t>Eliminate planned downtime</a:t>
            </a:r>
            <a:endParaRPr lang="en-US" dirty="0" smtClean="0"/>
          </a:p>
        </p:txBody>
      </p:sp>
    </p:spTree>
    <p:extLst>
      <p:ext uri="{BB962C8B-B14F-4D97-AF65-F5344CB8AC3E}">
        <p14:creationId xmlns:p14="http://schemas.microsoft.com/office/powerpoint/2010/main" val="2277735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Lifecycle Includes assessment</a:t>
            </a:r>
            <a:r>
              <a:rPr lang="en-GB" baseline="0" dirty="0" smtClean="0"/>
              <a:t> that looks at power usage of current infrastructure and advises on the environmental benefit of a virtualisation project including the amount of carbon saved and what that is equivalent to.</a:t>
            </a:r>
          </a:p>
          <a:p>
            <a:r>
              <a:rPr lang="en-GB" baseline="0" dirty="0" smtClean="0"/>
              <a:t>Our solutions double the traditional IT refresh lifecycle and enable the organisation to be more flexible and cost effective, therefore providing competitive advantage</a:t>
            </a:r>
            <a:endParaRPr lang="en-GB" dirty="0"/>
          </a:p>
        </p:txBody>
      </p:sp>
      <p:sp>
        <p:nvSpPr>
          <p:cNvPr id="4" name="Slide Number Placeholder 3"/>
          <p:cNvSpPr>
            <a:spLocks noGrp="1"/>
          </p:cNvSpPr>
          <p:nvPr>
            <p:ph type="sldNum" sz="quarter" idx="10"/>
          </p:nvPr>
        </p:nvSpPr>
        <p:spPr/>
        <p:txBody>
          <a:bodyPr/>
          <a:lstStyle/>
          <a:p>
            <a:fld id="{025B7A9C-C773-4469-BAA6-68A87D168675}" type="slidenum">
              <a:rPr lang="en-GB" smtClean="0"/>
              <a:pPr/>
              <a:t>17</a:t>
            </a:fld>
            <a:endParaRPr lang="en-GB"/>
          </a:p>
        </p:txBody>
      </p:sp>
    </p:spTree>
    <p:extLst>
      <p:ext uri="{BB962C8B-B14F-4D97-AF65-F5344CB8AC3E}">
        <p14:creationId xmlns:p14="http://schemas.microsoft.com/office/powerpoint/2010/main" val="1084141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Lifecycle Includes assessment</a:t>
            </a:r>
            <a:r>
              <a:rPr lang="en-GB" baseline="0" dirty="0" smtClean="0"/>
              <a:t> that looks at power usage of current infrastructure and advises on the environmental benefit of a virtualisation project including the amount of carbon saved and what that is equivalent to.</a:t>
            </a:r>
          </a:p>
          <a:p>
            <a:r>
              <a:rPr lang="en-GB" baseline="0" dirty="0" smtClean="0"/>
              <a:t>Our solutions double the traditional IT refresh lifecycle and enable the organisation to be more flexible and cost effective, therefore providing competitive advantage</a:t>
            </a:r>
            <a:endParaRPr lang="en-GB" dirty="0"/>
          </a:p>
        </p:txBody>
      </p:sp>
      <p:sp>
        <p:nvSpPr>
          <p:cNvPr id="4" name="Slide Number Placeholder 3"/>
          <p:cNvSpPr>
            <a:spLocks noGrp="1"/>
          </p:cNvSpPr>
          <p:nvPr>
            <p:ph type="sldNum" sz="quarter" idx="10"/>
          </p:nvPr>
        </p:nvSpPr>
        <p:spPr/>
        <p:txBody>
          <a:bodyPr/>
          <a:lstStyle/>
          <a:p>
            <a:fld id="{025B7A9C-C773-4469-BAA6-68A87D168675}" type="slidenum">
              <a:rPr lang="en-GB" smtClean="0"/>
              <a:pPr/>
              <a:t>18</a:t>
            </a:fld>
            <a:endParaRPr lang="en-GB"/>
          </a:p>
        </p:txBody>
      </p:sp>
    </p:spTree>
    <p:extLst>
      <p:ext uri="{BB962C8B-B14F-4D97-AF65-F5344CB8AC3E}">
        <p14:creationId xmlns:p14="http://schemas.microsoft.com/office/powerpoint/2010/main" val="3637095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00B050"/>
              </a:buClr>
              <a:buFont typeface="Wingdings" pitchFamily="2" charset="2"/>
              <a:buNone/>
            </a:pPr>
            <a:endParaRPr lang="en-GB" sz="1200" dirty="0" smtClean="0"/>
          </a:p>
        </p:txBody>
      </p:sp>
      <p:sp>
        <p:nvSpPr>
          <p:cNvPr id="4" name="Slide Number Placeholder 3"/>
          <p:cNvSpPr>
            <a:spLocks noGrp="1"/>
          </p:cNvSpPr>
          <p:nvPr>
            <p:ph type="sldNum" sz="quarter" idx="10"/>
          </p:nvPr>
        </p:nvSpPr>
        <p:spPr/>
        <p:txBody>
          <a:bodyPr/>
          <a:lstStyle/>
          <a:p>
            <a:fld id="{025B7A9C-C773-4469-BAA6-68A87D168675}" type="slidenum">
              <a:rPr lang="en-GB" smtClean="0"/>
              <a:pPr/>
              <a:t>19</a:t>
            </a:fld>
            <a:endParaRPr lang="en-GB"/>
          </a:p>
        </p:txBody>
      </p:sp>
    </p:spTree>
    <p:extLst>
      <p:ext uri="{BB962C8B-B14F-4D97-AF65-F5344CB8AC3E}">
        <p14:creationId xmlns:p14="http://schemas.microsoft.com/office/powerpoint/2010/main" val="98344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We talk with lots of customers, and even though their environments and businesses are very different, many of the same challenges come up over and over again.  IT managers consistently struggle with handling explosive data growth, the need to </a:t>
            </a:r>
            <a:r>
              <a:rPr lang="en-US" b="1" dirty="0" smtClean="0"/>
              <a:t>do more with less,</a:t>
            </a:r>
            <a:r>
              <a:rPr lang="en-US" dirty="0" smtClean="0"/>
              <a:t> keeping up with change while maintaining constant availability, keeping data out of the hands of the wrong people and keeping their bosses out of jail. </a:t>
            </a:r>
          </a:p>
          <a:p>
            <a:endParaRPr lang="en-US" dirty="0" smtClean="0"/>
          </a:p>
          <a:p>
            <a:r>
              <a:rPr lang="en-US" b="1" dirty="0" smtClean="0"/>
              <a:t>Our unified storage allows customers to actually  “do more with less”</a:t>
            </a:r>
          </a:p>
          <a:p>
            <a:endParaRPr lang="en-US" b="1" dirty="0" smtClean="0"/>
          </a:p>
          <a:p>
            <a:r>
              <a:rPr lang="en-US" dirty="0" smtClean="0"/>
              <a:t>One of the newer trends we’re seeing is a real focus on application integration, because people want to spend more of their resources focused on increasing the performance of their critical business applications, not worrying about low-level infrastructure components like storage.  This is one of the reasons that we work so closely with our global partners, Oracle, Microsoft, Symantec and SAP, so their applications can take direct advantage of our innovation.  Over time, that integration will deliver the benefits of our storage innovation directly into the hands of their customers.</a:t>
            </a:r>
          </a:p>
          <a:p>
            <a:r>
              <a:rPr lang="en-US" dirty="0" smtClean="0"/>
              <a:t>Another trend we’re seeing is the recognition of the broad impact a company’s IT infrastructure can have on business.  This, in turn, means CIOs everywhere are looking to align their IT capabilities with the company’s business challenges.</a:t>
            </a:r>
          </a:p>
          <a:p>
            <a:r>
              <a:rPr lang="en-US" dirty="0" smtClean="0"/>
              <a:t>These are just some of the things we see broadly across the industry, but I’m curious about the challenges you face.  Do they align to this list pretty well?  What would you say are the biggest and hardest challenges you face?</a:t>
            </a:r>
          </a:p>
        </p:txBody>
      </p:sp>
      <p:sp>
        <p:nvSpPr>
          <p:cNvPr id="4" name="Slide Number Placeholder 3"/>
          <p:cNvSpPr>
            <a:spLocks noGrp="1"/>
          </p:cNvSpPr>
          <p:nvPr>
            <p:ph type="sldNum" sz="quarter" idx="10"/>
          </p:nvPr>
        </p:nvSpPr>
        <p:spPr/>
        <p:txBody>
          <a:bodyPr/>
          <a:lstStyle/>
          <a:p>
            <a:fld id="{025B7A9C-C773-4469-BAA6-68A87D168675}" type="slidenum">
              <a:rPr lang="en-GB" smtClean="0"/>
              <a:pPr/>
              <a:t>3</a:t>
            </a:fld>
            <a:endParaRPr lang="en-GB" dirty="0"/>
          </a:p>
        </p:txBody>
      </p:sp>
    </p:spTree>
    <p:extLst>
      <p:ext uri="{BB962C8B-B14F-4D97-AF65-F5344CB8AC3E}">
        <p14:creationId xmlns:p14="http://schemas.microsoft.com/office/powerpoint/2010/main" val="2608786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GB" dirty="0" smtClean="0"/>
              <a:t>Sustainability is about demand management. As demand increases we cannot increase supply but instead be smarter about how we use what we have today. Through our processes and procedures</a:t>
            </a:r>
            <a:r>
              <a:rPr lang="en-GB" baseline="0" dirty="0" smtClean="0"/>
              <a:t> we promote exactly that philosophy.</a:t>
            </a:r>
          </a:p>
          <a:p>
            <a:endParaRPr lang="en-GB" baseline="0" dirty="0" smtClean="0"/>
          </a:p>
          <a:p>
            <a:pPr lvl="1">
              <a:buFont typeface="Arial" charset="0"/>
              <a:buChar char="•"/>
            </a:pPr>
            <a:r>
              <a:rPr lang="en-GB" sz="1600" dirty="0" smtClean="0">
                <a:latin typeface="Calibri" pitchFamily="34" charset="0"/>
              </a:rPr>
              <a:t>Initial positioning and benefits statement</a:t>
            </a:r>
          </a:p>
          <a:p>
            <a:pPr lvl="1">
              <a:buFont typeface="Arial" charset="0"/>
              <a:buChar char="•"/>
            </a:pPr>
            <a:r>
              <a:rPr lang="en-GB" sz="1600" dirty="0" smtClean="0">
                <a:latin typeface="Calibri" pitchFamily="34" charset="0"/>
              </a:rPr>
              <a:t> Identification of scope</a:t>
            </a:r>
          </a:p>
          <a:p>
            <a:pPr lvl="1">
              <a:buFont typeface="Arial" charset="0"/>
              <a:buChar char="•"/>
            </a:pPr>
            <a:r>
              <a:rPr lang="en-GB" sz="1600" dirty="0" smtClean="0">
                <a:latin typeface="Calibri" pitchFamily="34" charset="0"/>
              </a:rPr>
              <a:t> Run through of process</a:t>
            </a:r>
          </a:p>
          <a:p>
            <a:pPr lvl="1">
              <a:buFont typeface="Arial" charset="0"/>
              <a:buChar char="•"/>
            </a:pPr>
            <a:r>
              <a:rPr lang="en-GB" sz="1600" dirty="0" smtClean="0">
                <a:latin typeface="Calibri" pitchFamily="34" charset="0"/>
              </a:rPr>
              <a:t> Past references and examples</a:t>
            </a:r>
          </a:p>
          <a:p>
            <a:pPr lvl="1">
              <a:buFont typeface="Arial" charset="0"/>
              <a:buChar char="•"/>
            </a:pPr>
            <a:r>
              <a:rPr lang="en-GB" sz="1600" dirty="0" smtClean="0">
                <a:latin typeface="Calibri" pitchFamily="34" charset="0"/>
              </a:rPr>
              <a:t> Typical figures (servers </a:t>
            </a:r>
            <a:r>
              <a:rPr lang="en-GB" sz="1600" dirty="0" smtClean="0">
                <a:solidFill>
                  <a:srgbClr val="FF0000"/>
                </a:solidFill>
                <a:latin typeface="Calibri" pitchFamily="34" charset="0"/>
              </a:rPr>
              <a:t>10</a:t>
            </a:r>
            <a:r>
              <a:rPr lang="en-GB" sz="1600" dirty="0" smtClean="0">
                <a:latin typeface="Calibri" pitchFamily="34" charset="0"/>
              </a:rPr>
              <a:t>:1, storage x:y)</a:t>
            </a:r>
          </a:p>
          <a:p>
            <a:endParaRPr lang="en-GB" dirty="0" smtClean="0"/>
          </a:p>
          <a:p>
            <a:pPr lvl="1">
              <a:buFont typeface="Arial" charset="0"/>
              <a:buChar char="•"/>
            </a:pPr>
            <a:r>
              <a:rPr lang="en-GB" sz="1600" dirty="0" smtClean="0">
                <a:latin typeface="Calibri" pitchFamily="34" charset="0"/>
              </a:rPr>
              <a:t>Linking of Business benefits to IT Solution</a:t>
            </a:r>
          </a:p>
          <a:p>
            <a:pPr lvl="1">
              <a:buFont typeface="Arial" charset="0"/>
              <a:buChar char="•"/>
            </a:pPr>
            <a:r>
              <a:rPr lang="en-GB" sz="1600" dirty="0" smtClean="0">
                <a:latin typeface="Calibri" pitchFamily="34" charset="0"/>
              </a:rPr>
              <a:t> Recommendations </a:t>
            </a:r>
          </a:p>
          <a:p>
            <a:pPr lvl="1">
              <a:buFont typeface="Arial" charset="0"/>
              <a:buChar char="•"/>
            </a:pPr>
            <a:r>
              <a:rPr lang="en-GB" sz="1600" dirty="0" smtClean="0">
                <a:latin typeface="Calibri" pitchFamily="34" charset="0"/>
              </a:rPr>
              <a:t> Business case development</a:t>
            </a:r>
          </a:p>
          <a:p>
            <a:pPr lvl="1">
              <a:buFont typeface="Arial" charset="0"/>
              <a:buChar char="•"/>
            </a:pPr>
            <a:r>
              <a:rPr lang="en-GB" sz="1600" dirty="0" smtClean="0">
                <a:latin typeface="Calibri" pitchFamily="34" charset="0"/>
              </a:rPr>
              <a:t> High level project plan</a:t>
            </a:r>
          </a:p>
          <a:p>
            <a:pPr lvl="1">
              <a:buFont typeface="Arial" charset="0"/>
              <a:buChar char="•"/>
            </a:pPr>
            <a:r>
              <a:rPr lang="en-GB" sz="1600" dirty="0" smtClean="0">
                <a:latin typeface="Calibri" pitchFamily="34" charset="0"/>
              </a:rPr>
              <a:t> Initial </a:t>
            </a:r>
            <a:r>
              <a:rPr lang="en-GB" sz="1600" dirty="0" err="1" smtClean="0">
                <a:latin typeface="Calibri" pitchFamily="34" charset="0"/>
              </a:rPr>
              <a:t>costings</a:t>
            </a:r>
            <a:endParaRPr lang="en-GB" sz="1600" dirty="0" smtClean="0">
              <a:latin typeface="Calibri" pitchFamily="34" charset="0"/>
            </a:endParaRPr>
          </a:p>
          <a:p>
            <a:endParaRPr lang="en-GB" dirty="0" smtClean="0"/>
          </a:p>
          <a:p>
            <a:pPr lvl="1">
              <a:buFont typeface="Arial" charset="0"/>
              <a:buChar char="•"/>
            </a:pPr>
            <a:r>
              <a:rPr lang="en-GB" sz="1600" dirty="0" smtClean="0">
                <a:latin typeface="Calibri" pitchFamily="34" charset="0"/>
              </a:rPr>
              <a:t>Detailed design of target solution</a:t>
            </a:r>
          </a:p>
          <a:p>
            <a:pPr lvl="1">
              <a:buFont typeface="Arial" charset="0"/>
              <a:buChar char="•"/>
            </a:pPr>
            <a:r>
              <a:rPr lang="en-GB" sz="1600" dirty="0" smtClean="0">
                <a:latin typeface="Calibri" pitchFamily="34" charset="0"/>
              </a:rPr>
              <a:t> Detailed project plan of implementation, and migration</a:t>
            </a:r>
          </a:p>
          <a:p>
            <a:pPr lvl="1">
              <a:buFont typeface="Arial" charset="0"/>
              <a:buChar char="•"/>
            </a:pPr>
            <a:r>
              <a:rPr lang="en-GB" sz="1600" dirty="0" smtClean="0">
                <a:latin typeface="Calibri" pitchFamily="34" charset="0"/>
              </a:rPr>
              <a:t> Purchase of required Hardware and Software licences</a:t>
            </a:r>
          </a:p>
          <a:p>
            <a:pPr lvl="1">
              <a:buFont typeface="Arial" charset="0"/>
              <a:buChar char="•"/>
            </a:pPr>
            <a:r>
              <a:rPr lang="en-GB" sz="1600" dirty="0" smtClean="0">
                <a:latin typeface="Calibri" pitchFamily="34" charset="0"/>
              </a:rPr>
              <a:t> Definition of services to support project , transitional and ongoing management</a:t>
            </a:r>
          </a:p>
          <a:p>
            <a:pPr lvl="1">
              <a:buFont typeface="Arial" charset="0"/>
              <a:buChar char="•"/>
            </a:pPr>
            <a:r>
              <a:rPr lang="en-GB" sz="1600" dirty="0" smtClean="0">
                <a:latin typeface="Calibri" pitchFamily="34" charset="0"/>
              </a:rPr>
              <a:t> Commitment to deliver</a:t>
            </a:r>
          </a:p>
          <a:p>
            <a:pPr lvl="1">
              <a:buFont typeface="Arial" charset="0"/>
              <a:buNone/>
            </a:pPr>
            <a:endParaRPr lang="en-GB" sz="1600" dirty="0" smtClean="0">
              <a:latin typeface="Calibri" pitchFamily="34" charset="0"/>
            </a:endParaRPr>
          </a:p>
          <a:p>
            <a:pPr lvl="1">
              <a:buFont typeface="Arial" charset="0"/>
              <a:buChar char="•"/>
            </a:pPr>
            <a:r>
              <a:rPr lang="en-GB" sz="1600" dirty="0" smtClean="0">
                <a:latin typeface="Calibri" pitchFamily="34" charset="0"/>
              </a:rPr>
              <a:t>Execution phase – doing what we said we will do</a:t>
            </a:r>
          </a:p>
          <a:p>
            <a:pPr lvl="1">
              <a:buFont typeface="Arial" charset="0"/>
              <a:buChar char="•"/>
            </a:pPr>
            <a:r>
              <a:rPr lang="en-GB" sz="1600" dirty="0" smtClean="0">
                <a:latin typeface="Calibri" pitchFamily="34" charset="0"/>
              </a:rPr>
              <a:t> Implementation of target solution</a:t>
            </a:r>
          </a:p>
          <a:p>
            <a:pPr lvl="1">
              <a:buFont typeface="Arial" charset="0"/>
              <a:buChar char="•"/>
            </a:pPr>
            <a:r>
              <a:rPr lang="en-GB" sz="1600" dirty="0" smtClean="0">
                <a:latin typeface="Calibri" pitchFamily="34" charset="0"/>
              </a:rPr>
              <a:t> Migration</a:t>
            </a:r>
          </a:p>
          <a:p>
            <a:pPr lvl="1">
              <a:buFont typeface="Arial" charset="0"/>
              <a:buChar char="•"/>
            </a:pPr>
            <a:r>
              <a:rPr lang="en-GB" sz="1600" dirty="0" smtClean="0">
                <a:latin typeface="Calibri" pitchFamily="34" charset="0"/>
              </a:rPr>
              <a:t> Verification of success</a:t>
            </a:r>
          </a:p>
          <a:p>
            <a:pPr lvl="1">
              <a:buFont typeface="Arial" charset="0"/>
              <a:buChar char="•"/>
            </a:pPr>
            <a:r>
              <a:rPr lang="en-GB" sz="1600" dirty="0" smtClean="0">
                <a:latin typeface="Calibri" pitchFamily="34" charset="0"/>
              </a:rPr>
              <a:t> Decommission of source hardware</a:t>
            </a:r>
          </a:p>
          <a:p>
            <a:pPr lvl="1">
              <a:buFont typeface="Arial" charset="0"/>
              <a:buChar char="•"/>
            </a:pPr>
            <a:r>
              <a:rPr lang="en-GB" sz="1600" dirty="0" smtClean="0">
                <a:latin typeface="Calibri" pitchFamily="34" charset="0"/>
              </a:rPr>
              <a:t> Focus – no distractions from BAU activities</a:t>
            </a:r>
          </a:p>
          <a:p>
            <a:pPr lvl="1">
              <a:buFont typeface="Arial" charset="0"/>
              <a:buChar char="•"/>
            </a:pPr>
            <a:endParaRPr lang="en-GB" sz="1600" dirty="0" smtClean="0">
              <a:latin typeface="Calibri" pitchFamily="34" charset="0"/>
            </a:endParaRPr>
          </a:p>
          <a:p>
            <a:pPr lvl="1">
              <a:buFont typeface="Arial" charset="0"/>
              <a:buChar char="•"/>
            </a:pPr>
            <a:r>
              <a:rPr lang="en-GB" sz="1600" dirty="0" smtClean="0">
                <a:latin typeface="Calibri" pitchFamily="34" charset="0"/>
              </a:rPr>
              <a:t>Transitional stage of Lifecycle</a:t>
            </a:r>
          </a:p>
          <a:p>
            <a:pPr lvl="1">
              <a:buFont typeface="Arial" charset="0"/>
              <a:buChar char="•"/>
            </a:pPr>
            <a:r>
              <a:rPr lang="en-GB" sz="1600" dirty="0" smtClean="0">
                <a:latin typeface="Calibri" pitchFamily="34" charset="0"/>
              </a:rPr>
              <a:t> Proving solution continues to work</a:t>
            </a:r>
          </a:p>
          <a:p>
            <a:pPr lvl="1">
              <a:buFont typeface="Arial" charset="0"/>
              <a:buChar char="•"/>
            </a:pPr>
            <a:r>
              <a:rPr lang="en-GB" sz="1600" dirty="0" smtClean="0">
                <a:latin typeface="Calibri" pitchFamily="34" charset="0"/>
              </a:rPr>
              <a:t> Developing process and procedures to support  new environment</a:t>
            </a:r>
          </a:p>
          <a:p>
            <a:pPr lvl="1">
              <a:buFont typeface="Arial" charset="0"/>
              <a:buChar char="•"/>
            </a:pPr>
            <a:r>
              <a:rPr lang="en-GB" sz="1600" dirty="0" smtClean="0">
                <a:latin typeface="Calibri" pitchFamily="34" charset="0"/>
              </a:rPr>
              <a:t> Knowledge transfer to existing customer resource</a:t>
            </a:r>
          </a:p>
          <a:p>
            <a:pPr lvl="1">
              <a:buFont typeface="Arial" charset="0"/>
              <a:buChar char="•"/>
            </a:pPr>
            <a:r>
              <a:rPr lang="en-GB" sz="1600" dirty="0" smtClean="0">
                <a:latin typeface="Calibri" pitchFamily="34" charset="0"/>
              </a:rPr>
              <a:t> Removal of ‘fear’ from managing new technology</a:t>
            </a:r>
          </a:p>
          <a:p>
            <a:pPr lvl="1">
              <a:buFont typeface="Arial" charset="0"/>
              <a:buChar char="•"/>
            </a:pPr>
            <a:r>
              <a:rPr lang="en-GB" sz="1600" dirty="0" smtClean="0">
                <a:latin typeface="Calibri" pitchFamily="34" charset="0"/>
              </a:rPr>
              <a:t> Allows existing staff to focus on day to day role and live services</a:t>
            </a:r>
          </a:p>
          <a:p>
            <a:pPr lvl="1">
              <a:buFont typeface="Arial" charset="0"/>
              <a:buChar char="•"/>
            </a:pPr>
            <a:r>
              <a:rPr lang="en-GB" sz="1600" dirty="0" smtClean="0">
                <a:latin typeface="Calibri" pitchFamily="34" charset="0"/>
              </a:rPr>
              <a:t> Clearly defined exit plan – non threatening phase</a:t>
            </a:r>
          </a:p>
          <a:p>
            <a:pPr lvl="1">
              <a:buFont typeface="Arial" charset="0"/>
              <a:buNone/>
            </a:pPr>
            <a:endParaRPr lang="en-GB" sz="1600" dirty="0" smtClean="0">
              <a:latin typeface="Calibri" pitchFamily="34" charset="0"/>
            </a:endParaRPr>
          </a:p>
          <a:p>
            <a:pPr lvl="1">
              <a:buFont typeface="Arial" charset="0"/>
              <a:buChar char="•"/>
            </a:pPr>
            <a:r>
              <a:rPr lang="en-GB" sz="1600" dirty="0" smtClean="0">
                <a:latin typeface="Calibri" pitchFamily="34" charset="0"/>
              </a:rPr>
              <a:t>Governance and management</a:t>
            </a:r>
          </a:p>
          <a:p>
            <a:pPr lvl="1">
              <a:buFont typeface="Arial" charset="0"/>
              <a:buChar char="•"/>
            </a:pPr>
            <a:r>
              <a:rPr lang="en-GB" sz="1600" dirty="0" smtClean="0">
                <a:latin typeface="Calibri" pitchFamily="34" charset="0"/>
              </a:rPr>
              <a:t>Regular status updates</a:t>
            </a:r>
          </a:p>
          <a:p>
            <a:pPr lvl="1">
              <a:buFont typeface="Arial" charset="0"/>
              <a:buChar char="•"/>
            </a:pPr>
            <a:r>
              <a:rPr lang="en-GB" sz="1600" dirty="0" smtClean="0">
                <a:latin typeface="Calibri" pitchFamily="34" charset="0"/>
              </a:rPr>
              <a:t> Monthly Programme Boards</a:t>
            </a:r>
          </a:p>
          <a:p>
            <a:pPr lvl="1">
              <a:buFont typeface="Arial" charset="0"/>
              <a:buChar char="•"/>
            </a:pPr>
            <a:r>
              <a:rPr lang="en-GB" sz="1600" dirty="0" smtClean="0">
                <a:latin typeface="Calibri" pitchFamily="34" charset="0"/>
              </a:rPr>
              <a:t> Benefits realisation</a:t>
            </a:r>
          </a:p>
          <a:p>
            <a:pPr lvl="1">
              <a:buFont typeface="Arial" charset="0"/>
              <a:buNone/>
            </a:pPr>
            <a:endParaRPr lang="en-GB" sz="1600" dirty="0" smtClean="0">
              <a:latin typeface="Calibri" pitchFamily="34" charset="0"/>
            </a:endParaRPr>
          </a:p>
        </p:txBody>
      </p:sp>
      <p:sp>
        <p:nvSpPr>
          <p:cNvPr id="4" name="Slide Number Placeholder 3"/>
          <p:cNvSpPr>
            <a:spLocks noGrp="1"/>
          </p:cNvSpPr>
          <p:nvPr>
            <p:ph type="sldNum" sz="quarter" idx="10"/>
          </p:nvPr>
        </p:nvSpPr>
        <p:spPr/>
        <p:txBody>
          <a:bodyPr/>
          <a:lstStyle/>
          <a:p>
            <a:fld id="{025B7A9C-C773-4469-BAA6-68A87D168675}" type="slidenum">
              <a:rPr lang="en-GB" smtClean="0"/>
              <a:pPr/>
              <a:t>4</a:t>
            </a:fld>
            <a:endParaRPr lang="en-GB"/>
          </a:p>
        </p:txBody>
      </p:sp>
    </p:spTree>
    <p:extLst>
      <p:ext uri="{BB962C8B-B14F-4D97-AF65-F5344CB8AC3E}">
        <p14:creationId xmlns:p14="http://schemas.microsoft.com/office/powerpoint/2010/main" val="1916835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00B050"/>
              </a:buClr>
              <a:buFont typeface="Wingdings" pitchFamily="2" charset="2"/>
              <a:buNone/>
            </a:pPr>
            <a:endParaRPr lang="en-GB" sz="1200" dirty="0" smtClean="0"/>
          </a:p>
        </p:txBody>
      </p:sp>
      <p:sp>
        <p:nvSpPr>
          <p:cNvPr id="4" name="Slide Number Placeholder 3"/>
          <p:cNvSpPr>
            <a:spLocks noGrp="1"/>
          </p:cNvSpPr>
          <p:nvPr>
            <p:ph type="sldNum" sz="quarter" idx="10"/>
          </p:nvPr>
        </p:nvSpPr>
        <p:spPr/>
        <p:txBody>
          <a:bodyPr/>
          <a:lstStyle/>
          <a:p>
            <a:fld id="{025B7A9C-C773-4469-BAA6-68A87D168675}" type="slidenum">
              <a:rPr lang="en-GB" smtClean="0"/>
              <a:pPr/>
              <a:t>5</a:t>
            </a:fld>
            <a:endParaRPr lang="en-GB"/>
          </a:p>
        </p:txBody>
      </p:sp>
    </p:spTree>
    <p:extLst>
      <p:ext uri="{BB962C8B-B14F-4D97-AF65-F5344CB8AC3E}">
        <p14:creationId xmlns:p14="http://schemas.microsoft.com/office/powerpoint/2010/main" val="266431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00B050"/>
              </a:buClr>
              <a:buFont typeface="Wingdings" pitchFamily="2" charset="2"/>
              <a:buNone/>
            </a:pPr>
            <a:endParaRPr lang="en-GB" sz="1200" dirty="0" smtClean="0"/>
          </a:p>
        </p:txBody>
      </p:sp>
      <p:sp>
        <p:nvSpPr>
          <p:cNvPr id="4" name="Slide Number Placeholder 3"/>
          <p:cNvSpPr>
            <a:spLocks noGrp="1"/>
          </p:cNvSpPr>
          <p:nvPr>
            <p:ph type="sldNum" sz="quarter" idx="10"/>
          </p:nvPr>
        </p:nvSpPr>
        <p:spPr/>
        <p:txBody>
          <a:bodyPr/>
          <a:lstStyle/>
          <a:p>
            <a:fld id="{025B7A9C-C773-4469-BAA6-68A87D168675}" type="slidenum">
              <a:rPr lang="en-GB" smtClean="0"/>
              <a:pPr/>
              <a:t>6</a:t>
            </a:fld>
            <a:endParaRPr lang="en-GB"/>
          </a:p>
        </p:txBody>
      </p:sp>
    </p:spTree>
    <p:extLst>
      <p:ext uri="{BB962C8B-B14F-4D97-AF65-F5344CB8AC3E}">
        <p14:creationId xmlns:p14="http://schemas.microsoft.com/office/powerpoint/2010/main" val="1617342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00B050"/>
              </a:buClr>
              <a:buFont typeface="Wingdings" pitchFamily="2" charset="2"/>
              <a:buNone/>
            </a:pPr>
            <a:endParaRPr lang="en-GB" sz="1200" dirty="0" smtClean="0"/>
          </a:p>
        </p:txBody>
      </p:sp>
      <p:sp>
        <p:nvSpPr>
          <p:cNvPr id="4" name="Slide Number Placeholder 3"/>
          <p:cNvSpPr>
            <a:spLocks noGrp="1"/>
          </p:cNvSpPr>
          <p:nvPr>
            <p:ph type="sldNum" sz="quarter" idx="10"/>
          </p:nvPr>
        </p:nvSpPr>
        <p:spPr/>
        <p:txBody>
          <a:bodyPr/>
          <a:lstStyle/>
          <a:p>
            <a:fld id="{025B7A9C-C773-4469-BAA6-68A87D168675}" type="slidenum">
              <a:rPr lang="en-GB" smtClean="0"/>
              <a:pPr/>
              <a:t>7</a:t>
            </a:fld>
            <a:endParaRPr lang="en-GB"/>
          </a:p>
        </p:txBody>
      </p:sp>
    </p:spTree>
    <p:extLst>
      <p:ext uri="{BB962C8B-B14F-4D97-AF65-F5344CB8AC3E}">
        <p14:creationId xmlns:p14="http://schemas.microsoft.com/office/powerpoint/2010/main" val="1474300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00B050"/>
              </a:buClr>
              <a:buFont typeface="Wingdings" pitchFamily="2" charset="2"/>
              <a:buNone/>
            </a:pPr>
            <a:endParaRPr lang="en-GB" sz="1200" dirty="0" smtClean="0"/>
          </a:p>
        </p:txBody>
      </p:sp>
      <p:sp>
        <p:nvSpPr>
          <p:cNvPr id="4" name="Slide Number Placeholder 3"/>
          <p:cNvSpPr>
            <a:spLocks noGrp="1"/>
          </p:cNvSpPr>
          <p:nvPr>
            <p:ph type="sldNum" sz="quarter" idx="10"/>
          </p:nvPr>
        </p:nvSpPr>
        <p:spPr/>
        <p:txBody>
          <a:bodyPr/>
          <a:lstStyle/>
          <a:p>
            <a:fld id="{025B7A9C-C773-4469-BAA6-68A87D168675}" type="slidenum">
              <a:rPr lang="en-GB" smtClean="0"/>
              <a:pPr/>
              <a:t>8</a:t>
            </a:fld>
            <a:endParaRPr lang="en-GB"/>
          </a:p>
        </p:txBody>
      </p:sp>
    </p:spTree>
    <p:extLst>
      <p:ext uri="{BB962C8B-B14F-4D97-AF65-F5344CB8AC3E}">
        <p14:creationId xmlns:p14="http://schemas.microsoft.com/office/powerpoint/2010/main" val="2189699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00B050"/>
              </a:buClr>
              <a:buFont typeface="Wingdings" pitchFamily="2" charset="2"/>
              <a:buNone/>
            </a:pPr>
            <a:endParaRPr lang="en-GB" sz="1200" dirty="0" smtClean="0"/>
          </a:p>
        </p:txBody>
      </p:sp>
      <p:sp>
        <p:nvSpPr>
          <p:cNvPr id="4" name="Slide Number Placeholder 3"/>
          <p:cNvSpPr>
            <a:spLocks noGrp="1"/>
          </p:cNvSpPr>
          <p:nvPr>
            <p:ph type="sldNum" sz="quarter" idx="10"/>
          </p:nvPr>
        </p:nvSpPr>
        <p:spPr/>
        <p:txBody>
          <a:bodyPr/>
          <a:lstStyle/>
          <a:p>
            <a:fld id="{025B7A9C-C773-4469-BAA6-68A87D168675}" type="slidenum">
              <a:rPr lang="en-GB" smtClean="0"/>
              <a:pPr/>
              <a:t>9</a:t>
            </a:fld>
            <a:endParaRPr lang="en-GB"/>
          </a:p>
        </p:txBody>
      </p:sp>
    </p:spTree>
    <p:extLst>
      <p:ext uri="{BB962C8B-B14F-4D97-AF65-F5344CB8AC3E}">
        <p14:creationId xmlns:p14="http://schemas.microsoft.com/office/powerpoint/2010/main" val="642974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Clr>
                <a:srgbClr val="00B050"/>
              </a:buClr>
              <a:buFont typeface="Wingdings" pitchFamily="2" charset="2"/>
              <a:buNone/>
            </a:pPr>
            <a:endParaRPr lang="en-GB" sz="1200" dirty="0" smtClean="0"/>
          </a:p>
        </p:txBody>
      </p:sp>
      <p:sp>
        <p:nvSpPr>
          <p:cNvPr id="4" name="Slide Number Placeholder 3"/>
          <p:cNvSpPr>
            <a:spLocks noGrp="1"/>
          </p:cNvSpPr>
          <p:nvPr>
            <p:ph type="sldNum" sz="quarter" idx="10"/>
          </p:nvPr>
        </p:nvSpPr>
        <p:spPr/>
        <p:txBody>
          <a:bodyPr/>
          <a:lstStyle/>
          <a:p>
            <a:fld id="{025B7A9C-C773-4469-BAA6-68A87D168675}" type="slidenum">
              <a:rPr lang="en-GB" smtClean="0"/>
              <a:pPr/>
              <a:t>10</a:t>
            </a:fld>
            <a:endParaRPr lang="en-GB"/>
          </a:p>
        </p:txBody>
      </p:sp>
    </p:spTree>
    <p:extLst>
      <p:ext uri="{BB962C8B-B14F-4D97-AF65-F5344CB8AC3E}">
        <p14:creationId xmlns:p14="http://schemas.microsoft.com/office/powerpoint/2010/main" val="388611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5295" t="14387" r="732" b="6184"/>
          <a:stretch/>
        </p:blipFill>
        <p:spPr>
          <a:xfrm>
            <a:off x="0" y="-1"/>
            <a:ext cx="12192000" cy="6858001"/>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ctr">
              <a:defRPr sz="5400">
                <a:solidFill>
                  <a:schemeClr val="bg2"/>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8" name="Rectangle 7"/>
          <p:cNvSpPr/>
          <p:nvPr userDrawn="1"/>
        </p:nvSpPr>
        <p:spPr>
          <a:xfrm>
            <a:off x="0" y="0"/>
            <a:ext cx="12192000" cy="1239140"/>
          </a:xfrm>
          <a:prstGeom prst="rect">
            <a:avLst/>
          </a:prstGeom>
          <a:solidFill>
            <a:schemeClr val="tx2">
              <a:alpha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70578" y="376682"/>
            <a:ext cx="1800225" cy="485775"/>
          </a:xfrm>
          <a:prstGeom prst="rect">
            <a:avLst/>
          </a:prstGeom>
        </p:spPr>
      </p:pic>
    </p:spTree>
    <p:extLst>
      <p:ext uri="{BB962C8B-B14F-4D97-AF65-F5344CB8AC3E}">
        <p14:creationId xmlns:p14="http://schemas.microsoft.com/office/powerpoint/2010/main" val="25760018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281159"/>
            <a:ext cx="12192000" cy="5768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365126"/>
            <a:ext cx="9023647" cy="583457"/>
          </a:xfrm>
        </p:spPr>
        <p:txBody>
          <a:bodyPr>
            <a:normAutofit/>
          </a:bodyPr>
          <a:lstStyle>
            <a:lvl1pPr>
              <a:defRPr sz="3600" b="0">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838200" y="1153682"/>
            <a:ext cx="10515600" cy="50232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lvl1pPr>
              <a:defRPr>
                <a:solidFill>
                  <a:schemeClr val="bg2"/>
                </a:solidFill>
                <a:latin typeface="+mj-lt"/>
              </a:defRPr>
            </a:lvl1pPr>
          </a:lstStyle>
          <a:p>
            <a:fld id="{2F3E0C7B-68E8-4B47-AB83-FB67592D5625}" type="slidenum">
              <a:rPr lang="en-GB" smtClean="0"/>
              <a:pPr/>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726" y="6379079"/>
            <a:ext cx="857250" cy="381000"/>
          </a:xfrm>
          <a:prstGeom prst="rect">
            <a:avLst/>
          </a:prstGeom>
        </p:spPr>
      </p:pic>
      <p:sp>
        <p:nvSpPr>
          <p:cNvPr id="9" name="Rectangle 8"/>
          <p:cNvSpPr/>
          <p:nvPr userDrawn="1"/>
        </p:nvSpPr>
        <p:spPr>
          <a:xfrm>
            <a:off x="0" y="0"/>
            <a:ext cx="12192000" cy="68366"/>
          </a:xfrm>
          <a:prstGeom prst="rect">
            <a:avLst/>
          </a:prstGeom>
          <a:solidFill>
            <a:schemeClr val="tx2">
              <a:alpha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Rectangle 9"/>
          <p:cNvSpPr/>
          <p:nvPr userDrawn="1"/>
        </p:nvSpPr>
        <p:spPr>
          <a:xfrm>
            <a:off x="854578" y="1013962"/>
            <a:ext cx="8221055" cy="45719"/>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ooter Placeholder 4"/>
          <p:cNvSpPr txBox="1">
            <a:spLocks/>
          </p:cNvSpPr>
          <p:nvPr userDrawn="1"/>
        </p:nvSpPr>
        <p:spPr>
          <a:xfrm>
            <a:off x="4708734" y="6394954"/>
            <a:ext cx="225608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0" dirty="0" smtClean="0">
                <a:latin typeface="+mj-lt"/>
              </a:rPr>
              <a:t>www.thinkS3.co.uk</a:t>
            </a:r>
            <a:endParaRPr lang="en-GB" sz="1600" b="0" dirty="0">
              <a:latin typeface="+mj-lt"/>
            </a:endParaRPr>
          </a:p>
        </p:txBody>
      </p:sp>
      <p:sp>
        <p:nvSpPr>
          <p:cNvPr id="13" name="Footer Placeholder 4"/>
          <p:cNvSpPr txBox="1">
            <a:spLocks/>
          </p:cNvSpPr>
          <p:nvPr userDrawn="1"/>
        </p:nvSpPr>
        <p:spPr>
          <a:xfrm>
            <a:off x="1644976" y="6396229"/>
            <a:ext cx="225608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200" b="0" dirty="0" smtClean="0">
                <a:latin typeface="+mj-lt"/>
              </a:rPr>
              <a:t>S3 Consulting Ltd.</a:t>
            </a:r>
            <a:endParaRPr lang="en-GB" sz="1200" b="0" dirty="0">
              <a:latin typeface="+mj-lt"/>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7817" y="243416"/>
            <a:ext cx="1020331" cy="816265"/>
          </a:xfrm>
          <a:prstGeom prst="rect">
            <a:avLst/>
          </a:prstGeom>
        </p:spPr>
      </p:pic>
    </p:spTree>
    <p:extLst>
      <p:ext uri="{BB962C8B-B14F-4D97-AF65-F5344CB8AC3E}">
        <p14:creationId xmlns:p14="http://schemas.microsoft.com/office/powerpoint/2010/main" val="14255065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170774"/>
            <a:ext cx="5181600" cy="5006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170774"/>
            <a:ext cx="5181600" cy="5006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Rectangle 7"/>
          <p:cNvSpPr/>
          <p:nvPr userDrawn="1"/>
        </p:nvSpPr>
        <p:spPr>
          <a:xfrm>
            <a:off x="0" y="6281159"/>
            <a:ext cx="12192000" cy="5768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726" y="6379079"/>
            <a:ext cx="857250" cy="381000"/>
          </a:xfrm>
          <a:prstGeom prst="rect">
            <a:avLst/>
          </a:prstGeom>
        </p:spPr>
      </p:pic>
      <p:sp>
        <p:nvSpPr>
          <p:cNvPr id="12" name="Title 1"/>
          <p:cNvSpPr>
            <a:spLocks noGrp="1"/>
          </p:cNvSpPr>
          <p:nvPr>
            <p:ph type="title"/>
          </p:nvPr>
        </p:nvSpPr>
        <p:spPr>
          <a:xfrm>
            <a:off x="838200" y="365126"/>
            <a:ext cx="10515600" cy="583457"/>
          </a:xfrm>
        </p:spPr>
        <p:txBody>
          <a:bodyPr>
            <a:normAutofit/>
          </a:bodyPr>
          <a:lstStyle>
            <a:lvl1pPr>
              <a:defRPr sz="3600" b="0">
                <a:solidFill>
                  <a:schemeClr val="tx2"/>
                </a:solidFill>
              </a:defRPr>
            </a:lvl1pPr>
          </a:lstStyle>
          <a:p>
            <a:r>
              <a:rPr lang="en-US" dirty="0" smtClean="0"/>
              <a:t>Click to edit Master title style</a:t>
            </a:r>
            <a:endParaRPr lang="en-GB" dirty="0"/>
          </a:p>
        </p:txBody>
      </p:sp>
      <p:sp>
        <p:nvSpPr>
          <p:cNvPr id="13" name="Rectangle 12"/>
          <p:cNvSpPr/>
          <p:nvPr userDrawn="1"/>
        </p:nvSpPr>
        <p:spPr>
          <a:xfrm>
            <a:off x="0" y="0"/>
            <a:ext cx="12192000" cy="68366"/>
          </a:xfrm>
          <a:prstGeom prst="rect">
            <a:avLst/>
          </a:prstGeom>
          <a:solidFill>
            <a:schemeClr val="tx2">
              <a:alpha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4" name="Rectangle 13"/>
          <p:cNvSpPr/>
          <p:nvPr userDrawn="1"/>
        </p:nvSpPr>
        <p:spPr>
          <a:xfrm>
            <a:off x="854578" y="1013962"/>
            <a:ext cx="8221055" cy="45719"/>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ooter Placeholder 4"/>
          <p:cNvSpPr>
            <a:spLocks noGrp="1"/>
          </p:cNvSpPr>
          <p:nvPr>
            <p:ph type="ftr" sz="quarter" idx="11"/>
          </p:nvPr>
        </p:nvSpPr>
        <p:spPr>
          <a:xfrm>
            <a:off x="1644976" y="6407416"/>
            <a:ext cx="1593880" cy="365125"/>
          </a:xfrm>
        </p:spPr>
        <p:txBody>
          <a:bodyPr/>
          <a:lstStyle>
            <a:lvl1pPr algn="l">
              <a:defRPr>
                <a:solidFill>
                  <a:schemeClr val="bg2"/>
                </a:solidFill>
                <a:latin typeface="+mj-lt"/>
              </a:defRPr>
            </a:lvl1pPr>
          </a:lstStyle>
          <a:p>
            <a:r>
              <a:rPr lang="en-GB" smtClean="0"/>
              <a:t>S3 Consulting Ltd.</a:t>
            </a:r>
            <a:endParaRPr lang="en-GB" dirty="0"/>
          </a:p>
        </p:txBody>
      </p:sp>
      <p:sp>
        <p:nvSpPr>
          <p:cNvPr id="16" name="Slide Number Placeholder 5"/>
          <p:cNvSpPr>
            <a:spLocks noGrp="1"/>
          </p:cNvSpPr>
          <p:nvPr>
            <p:ph type="sldNum" sz="quarter" idx="12"/>
          </p:nvPr>
        </p:nvSpPr>
        <p:spPr>
          <a:xfrm>
            <a:off x="8610600" y="6356350"/>
            <a:ext cx="2743200" cy="365125"/>
          </a:xfrm>
        </p:spPr>
        <p:txBody>
          <a:bodyPr/>
          <a:lstStyle>
            <a:lvl1pPr>
              <a:defRPr>
                <a:solidFill>
                  <a:schemeClr val="bg2"/>
                </a:solidFill>
                <a:latin typeface="+mj-lt"/>
              </a:defRPr>
            </a:lvl1pPr>
          </a:lstStyle>
          <a:p>
            <a:fld id="{2F3E0C7B-68E8-4B47-AB83-FB67592D5625}" type="slidenum">
              <a:rPr lang="en-GB" smtClean="0"/>
              <a:pPr/>
              <a:t>‹#›</a:t>
            </a:fld>
            <a:endParaRPr lang="en-GB" dirty="0"/>
          </a:p>
        </p:txBody>
      </p:sp>
      <p:sp>
        <p:nvSpPr>
          <p:cNvPr id="17" name="Footer Placeholder 4"/>
          <p:cNvSpPr txBox="1">
            <a:spLocks/>
          </p:cNvSpPr>
          <p:nvPr userDrawn="1"/>
        </p:nvSpPr>
        <p:spPr>
          <a:xfrm>
            <a:off x="4708734" y="6394954"/>
            <a:ext cx="225608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0" dirty="0" smtClean="0">
                <a:latin typeface="+mj-lt"/>
              </a:rPr>
              <a:t>www.thinkS3.co.uk</a:t>
            </a:r>
            <a:endParaRPr lang="en-GB" sz="1600" b="0" dirty="0">
              <a:latin typeface="+mj-lt"/>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7817" y="243416"/>
            <a:ext cx="1020331" cy="816265"/>
          </a:xfrm>
          <a:prstGeom prst="rect">
            <a:avLst/>
          </a:prstGeom>
        </p:spPr>
      </p:pic>
    </p:spTree>
    <p:extLst>
      <p:ext uri="{BB962C8B-B14F-4D97-AF65-F5344CB8AC3E}">
        <p14:creationId xmlns:p14="http://schemas.microsoft.com/office/powerpoint/2010/main" val="5902718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15131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076628"/>
            <a:ext cx="5157787" cy="41130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15131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076628"/>
            <a:ext cx="5183188" cy="41130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Title 1"/>
          <p:cNvSpPr>
            <a:spLocks noGrp="1"/>
          </p:cNvSpPr>
          <p:nvPr>
            <p:ph type="title"/>
          </p:nvPr>
        </p:nvSpPr>
        <p:spPr>
          <a:xfrm>
            <a:off x="838200" y="365126"/>
            <a:ext cx="10515600" cy="583457"/>
          </a:xfrm>
        </p:spPr>
        <p:txBody>
          <a:bodyPr>
            <a:normAutofit/>
          </a:bodyPr>
          <a:lstStyle>
            <a:lvl1pPr>
              <a:defRPr sz="3600" b="0">
                <a:solidFill>
                  <a:schemeClr val="tx2"/>
                </a:solidFill>
              </a:defRPr>
            </a:lvl1pPr>
          </a:lstStyle>
          <a:p>
            <a:r>
              <a:rPr lang="en-US" dirty="0" smtClean="0"/>
              <a:t>Click to edit Master title style</a:t>
            </a:r>
            <a:endParaRPr lang="en-GB" dirty="0"/>
          </a:p>
        </p:txBody>
      </p:sp>
      <p:sp>
        <p:nvSpPr>
          <p:cNvPr id="11" name="Rectangle 10"/>
          <p:cNvSpPr/>
          <p:nvPr userDrawn="1"/>
        </p:nvSpPr>
        <p:spPr>
          <a:xfrm>
            <a:off x="0" y="0"/>
            <a:ext cx="12192000" cy="68366"/>
          </a:xfrm>
          <a:prstGeom prst="rect">
            <a:avLst/>
          </a:prstGeom>
          <a:solidFill>
            <a:schemeClr val="tx2">
              <a:alpha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2" name="Rectangle 11"/>
          <p:cNvSpPr/>
          <p:nvPr userDrawn="1"/>
        </p:nvSpPr>
        <p:spPr>
          <a:xfrm>
            <a:off x="854578" y="1013962"/>
            <a:ext cx="8221055" cy="45719"/>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0" y="6281159"/>
            <a:ext cx="12192000" cy="5768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726" y="6379079"/>
            <a:ext cx="857250" cy="381000"/>
          </a:xfrm>
          <a:prstGeom prst="rect">
            <a:avLst/>
          </a:prstGeom>
        </p:spPr>
      </p:pic>
      <p:sp>
        <p:nvSpPr>
          <p:cNvPr id="17" name="Footer Placeholder 4"/>
          <p:cNvSpPr>
            <a:spLocks noGrp="1"/>
          </p:cNvSpPr>
          <p:nvPr>
            <p:ph type="ftr" sz="quarter" idx="11"/>
          </p:nvPr>
        </p:nvSpPr>
        <p:spPr>
          <a:xfrm>
            <a:off x="1644976" y="6407416"/>
            <a:ext cx="1593880" cy="365125"/>
          </a:xfrm>
        </p:spPr>
        <p:txBody>
          <a:bodyPr/>
          <a:lstStyle>
            <a:lvl1pPr algn="l">
              <a:defRPr>
                <a:solidFill>
                  <a:schemeClr val="bg2"/>
                </a:solidFill>
                <a:latin typeface="+mj-lt"/>
              </a:defRPr>
            </a:lvl1pPr>
          </a:lstStyle>
          <a:p>
            <a:r>
              <a:rPr lang="en-GB" smtClean="0"/>
              <a:t>S3 Consulting Ltd.</a:t>
            </a:r>
            <a:endParaRPr lang="en-GB" dirty="0"/>
          </a:p>
        </p:txBody>
      </p:sp>
      <p:sp>
        <p:nvSpPr>
          <p:cNvPr id="18" name="Slide Number Placeholder 5"/>
          <p:cNvSpPr>
            <a:spLocks noGrp="1"/>
          </p:cNvSpPr>
          <p:nvPr>
            <p:ph type="sldNum" sz="quarter" idx="12"/>
          </p:nvPr>
        </p:nvSpPr>
        <p:spPr>
          <a:xfrm>
            <a:off x="8610600" y="6356350"/>
            <a:ext cx="2743200" cy="365125"/>
          </a:xfrm>
        </p:spPr>
        <p:txBody>
          <a:bodyPr/>
          <a:lstStyle>
            <a:lvl1pPr>
              <a:defRPr>
                <a:solidFill>
                  <a:schemeClr val="bg2"/>
                </a:solidFill>
                <a:latin typeface="+mj-lt"/>
              </a:defRPr>
            </a:lvl1pPr>
          </a:lstStyle>
          <a:p>
            <a:fld id="{2F3E0C7B-68E8-4B47-AB83-FB67592D5625}" type="slidenum">
              <a:rPr lang="en-GB" smtClean="0"/>
              <a:pPr/>
              <a:t>‹#›</a:t>
            </a:fld>
            <a:endParaRPr lang="en-GB" dirty="0"/>
          </a:p>
        </p:txBody>
      </p:sp>
      <p:sp>
        <p:nvSpPr>
          <p:cNvPr id="19" name="Footer Placeholder 4"/>
          <p:cNvSpPr txBox="1">
            <a:spLocks/>
          </p:cNvSpPr>
          <p:nvPr userDrawn="1"/>
        </p:nvSpPr>
        <p:spPr>
          <a:xfrm>
            <a:off x="4708734" y="6394954"/>
            <a:ext cx="225608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0" dirty="0" smtClean="0">
                <a:latin typeface="+mj-lt"/>
              </a:rPr>
              <a:t>www.thinkS3.co.uk</a:t>
            </a:r>
            <a:endParaRPr lang="en-GB" sz="1600" b="0" dirty="0">
              <a:latin typeface="+mj-lt"/>
            </a:endParaRP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7817" y="243416"/>
            <a:ext cx="1020331" cy="816265"/>
          </a:xfrm>
          <a:prstGeom prst="rect">
            <a:avLst/>
          </a:prstGeom>
        </p:spPr>
      </p:pic>
    </p:spTree>
    <p:extLst>
      <p:ext uri="{BB962C8B-B14F-4D97-AF65-F5344CB8AC3E}">
        <p14:creationId xmlns:p14="http://schemas.microsoft.com/office/powerpoint/2010/main" val="7278593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6"/>
            <a:ext cx="10515600" cy="583457"/>
          </a:xfrm>
        </p:spPr>
        <p:txBody>
          <a:bodyPr>
            <a:normAutofit/>
          </a:bodyPr>
          <a:lstStyle>
            <a:lvl1pPr>
              <a:defRPr sz="3600" b="0">
                <a:solidFill>
                  <a:schemeClr val="tx2"/>
                </a:solidFill>
              </a:defRPr>
            </a:lvl1pPr>
          </a:lstStyle>
          <a:p>
            <a:r>
              <a:rPr lang="en-US" dirty="0" smtClean="0"/>
              <a:t>Click to edit Master title style</a:t>
            </a:r>
            <a:endParaRPr lang="en-GB" dirty="0"/>
          </a:p>
        </p:txBody>
      </p:sp>
      <p:sp>
        <p:nvSpPr>
          <p:cNvPr id="7" name="Rectangle 6"/>
          <p:cNvSpPr/>
          <p:nvPr userDrawn="1"/>
        </p:nvSpPr>
        <p:spPr>
          <a:xfrm>
            <a:off x="0" y="0"/>
            <a:ext cx="12192000" cy="68366"/>
          </a:xfrm>
          <a:prstGeom prst="rect">
            <a:avLst/>
          </a:prstGeom>
          <a:solidFill>
            <a:schemeClr val="tx2">
              <a:alpha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 name="Rectangle 7"/>
          <p:cNvSpPr/>
          <p:nvPr userDrawn="1"/>
        </p:nvSpPr>
        <p:spPr>
          <a:xfrm>
            <a:off x="854578" y="1013962"/>
            <a:ext cx="8221055" cy="45719"/>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0" y="6281159"/>
            <a:ext cx="12192000" cy="5768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726" y="6379079"/>
            <a:ext cx="857250" cy="381000"/>
          </a:xfrm>
          <a:prstGeom prst="rect">
            <a:avLst/>
          </a:prstGeom>
        </p:spPr>
      </p:pic>
      <p:sp>
        <p:nvSpPr>
          <p:cNvPr id="13" name="Footer Placeholder 4"/>
          <p:cNvSpPr>
            <a:spLocks noGrp="1"/>
          </p:cNvSpPr>
          <p:nvPr>
            <p:ph type="ftr" sz="quarter" idx="11"/>
          </p:nvPr>
        </p:nvSpPr>
        <p:spPr>
          <a:xfrm>
            <a:off x="1644976" y="6407416"/>
            <a:ext cx="1593880" cy="365125"/>
          </a:xfrm>
        </p:spPr>
        <p:txBody>
          <a:bodyPr/>
          <a:lstStyle>
            <a:lvl1pPr algn="l">
              <a:defRPr>
                <a:solidFill>
                  <a:schemeClr val="bg2"/>
                </a:solidFill>
                <a:latin typeface="+mj-lt"/>
              </a:defRPr>
            </a:lvl1pPr>
          </a:lstStyle>
          <a:p>
            <a:r>
              <a:rPr lang="en-GB" dirty="0" smtClean="0"/>
              <a:t>S3 Consulting Ltd.</a:t>
            </a:r>
            <a:endParaRPr lang="en-GB" dirty="0"/>
          </a:p>
        </p:txBody>
      </p:sp>
      <p:sp>
        <p:nvSpPr>
          <p:cNvPr id="14" name="Slide Number Placeholder 5"/>
          <p:cNvSpPr>
            <a:spLocks noGrp="1"/>
          </p:cNvSpPr>
          <p:nvPr>
            <p:ph type="sldNum" sz="quarter" idx="12"/>
          </p:nvPr>
        </p:nvSpPr>
        <p:spPr>
          <a:xfrm>
            <a:off x="8610600" y="6356350"/>
            <a:ext cx="2743200" cy="365125"/>
          </a:xfrm>
        </p:spPr>
        <p:txBody>
          <a:bodyPr/>
          <a:lstStyle>
            <a:lvl1pPr>
              <a:defRPr>
                <a:solidFill>
                  <a:schemeClr val="bg2"/>
                </a:solidFill>
                <a:latin typeface="+mj-lt"/>
              </a:defRPr>
            </a:lvl1pPr>
          </a:lstStyle>
          <a:p>
            <a:fld id="{2F3E0C7B-68E8-4B47-AB83-FB67592D5625}" type="slidenum">
              <a:rPr lang="en-GB" smtClean="0"/>
              <a:pPr/>
              <a:t>‹#›</a:t>
            </a:fld>
            <a:endParaRPr lang="en-GB" dirty="0"/>
          </a:p>
        </p:txBody>
      </p:sp>
      <p:sp>
        <p:nvSpPr>
          <p:cNvPr id="15" name="Footer Placeholder 4"/>
          <p:cNvSpPr txBox="1">
            <a:spLocks/>
          </p:cNvSpPr>
          <p:nvPr userDrawn="1"/>
        </p:nvSpPr>
        <p:spPr>
          <a:xfrm>
            <a:off x="4708734" y="6394954"/>
            <a:ext cx="225608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0" dirty="0" smtClean="0">
                <a:latin typeface="+mj-lt"/>
              </a:rPr>
              <a:t>www.thinkS3.co.uk</a:t>
            </a:r>
            <a:endParaRPr lang="en-GB" sz="1600" b="0" dirty="0">
              <a:latin typeface="+mj-lt"/>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7817" y="243416"/>
            <a:ext cx="1020331" cy="816265"/>
          </a:xfrm>
          <a:prstGeom prst="rect">
            <a:avLst/>
          </a:prstGeom>
        </p:spPr>
      </p:pic>
    </p:spTree>
    <p:extLst>
      <p:ext uri="{BB962C8B-B14F-4D97-AF65-F5344CB8AC3E}">
        <p14:creationId xmlns:p14="http://schemas.microsoft.com/office/powerpoint/2010/main" val="38254414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281159"/>
            <a:ext cx="12192000" cy="5768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726" y="6379079"/>
            <a:ext cx="857250" cy="381000"/>
          </a:xfrm>
          <a:prstGeom prst="rect">
            <a:avLst/>
          </a:prstGeom>
        </p:spPr>
      </p:pic>
      <p:sp>
        <p:nvSpPr>
          <p:cNvPr id="12" name="Footer Placeholder 4"/>
          <p:cNvSpPr>
            <a:spLocks noGrp="1"/>
          </p:cNvSpPr>
          <p:nvPr>
            <p:ph type="ftr" sz="quarter" idx="11"/>
          </p:nvPr>
        </p:nvSpPr>
        <p:spPr>
          <a:xfrm>
            <a:off x="1644976" y="6407416"/>
            <a:ext cx="1593880" cy="365125"/>
          </a:xfrm>
        </p:spPr>
        <p:txBody>
          <a:bodyPr/>
          <a:lstStyle>
            <a:lvl1pPr algn="l">
              <a:defRPr>
                <a:solidFill>
                  <a:schemeClr val="bg2"/>
                </a:solidFill>
                <a:latin typeface="+mj-lt"/>
              </a:defRPr>
            </a:lvl1pPr>
          </a:lstStyle>
          <a:p>
            <a:r>
              <a:rPr lang="en-GB" dirty="0" smtClean="0"/>
              <a:t>S3 Consulting Ltd.</a:t>
            </a:r>
            <a:endParaRPr lang="en-GB" dirty="0"/>
          </a:p>
        </p:txBody>
      </p:sp>
      <p:sp>
        <p:nvSpPr>
          <p:cNvPr id="13" name="Slide Number Placeholder 5"/>
          <p:cNvSpPr>
            <a:spLocks noGrp="1"/>
          </p:cNvSpPr>
          <p:nvPr>
            <p:ph type="sldNum" sz="quarter" idx="12"/>
          </p:nvPr>
        </p:nvSpPr>
        <p:spPr>
          <a:xfrm>
            <a:off x="8610600" y="6356350"/>
            <a:ext cx="2743200" cy="365125"/>
          </a:xfrm>
        </p:spPr>
        <p:txBody>
          <a:bodyPr/>
          <a:lstStyle>
            <a:lvl1pPr>
              <a:defRPr>
                <a:solidFill>
                  <a:schemeClr val="bg2"/>
                </a:solidFill>
                <a:latin typeface="+mj-lt"/>
              </a:defRPr>
            </a:lvl1pPr>
          </a:lstStyle>
          <a:p>
            <a:fld id="{2F3E0C7B-68E8-4B47-AB83-FB67592D5625}" type="slidenum">
              <a:rPr lang="en-GB" smtClean="0"/>
              <a:pPr/>
              <a:t>‹#›</a:t>
            </a:fld>
            <a:endParaRPr lang="en-GB" dirty="0"/>
          </a:p>
        </p:txBody>
      </p:sp>
      <p:sp>
        <p:nvSpPr>
          <p:cNvPr id="14" name="Footer Placeholder 4"/>
          <p:cNvSpPr txBox="1">
            <a:spLocks/>
          </p:cNvSpPr>
          <p:nvPr userDrawn="1"/>
        </p:nvSpPr>
        <p:spPr>
          <a:xfrm>
            <a:off x="4708734" y="6394954"/>
            <a:ext cx="225608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0" dirty="0" smtClean="0">
                <a:latin typeface="+mj-lt"/>
              </a:rPr>
              <a:t>www.thinkS3.co.uk</a:t>
            </a:r>
            <a:endParaRPr lang="en-GB" sz="1600" b="0" dirty="0">
              <a:latin typeface="+mj-lt"/>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07817" y="243416"/>
            <a:ext cx="1020331" cy="816265"/>
          </a:xfrm>
          <a:prstGeom prst="rect">
            <a:avLst/>
          </a:prstGeom>
        </p:spPr>
      </p:pic>
    </p:spTree>
    <p:extLst>
      <p:ext uri="{BB962C8B-B14F-4D97-AF65-F5344CB8AC3E}">
        <p14:creationId xmlns:p14="http://schemas.microsoft.com/office/powerpoint/2010/main" val="26237497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AED96-69D8-496A-8E2C-2F5511DAB7C3}" type="datetimeFigureOut">
              <a:rPr lang="en-GB" smtClean="0"/>
              <a:t>09/11/2015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E0C7B-68E8-4B47-AB83-FB67592D5625}" type="slidenum">
              <a:rPr lang="en-GB" smtClean="0"/>
              <a:t>‹#›</a:t>
            </a:fld>
            <a:endParaRPr lang="en-GB"/>
          </a:p>
        </p:txBody>
      </p:sp>
    </p:spTree>
    <p:extLst>
      <p:ext uri="{BB962C8B-B14F-4D97-AF65-F5344CB8AC3E}">
        <p14:creationId xmlns:p14="http://schemas.microsoft.com/office/powerpoint/2010/main" val="397969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Visio_Drawing222222222221111118.vsdx"/></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Survey Report IPEXPO 2015</a:t>
            </a:r>
            <a:endParaRPr lang="en-US" sz="4400" dirty="0"/>
          </a:p>
        </p:txBody>
      </p:sp>
      <p:sp>
        <p:nvSpPr>
          <p:cNvPr id="3" name="Subtitle 2"/>
          <p:cNvSpPr>
            <a:spLocks noGrp="1"/>
          </p:cNvSpPr>
          <p:nvPr>
            <p:ph type="subTitle" idx="1"/>
          </p:nvPr>
        </p:nvSpPr>
        <p:spPr>
          <a:xfrm>
            <a:off x="2895600" y="3886200"/>
            <a:ext cx="6400800" cy="2757510"/>
          </a:xfrm>
        </p:spPr>
        <p:txBody>
          <a:bodyPr>
            <a:normAutofit/>
          </a:bodyPr>
          <a:lstStyle/>
          <a:p>
            <a:r>
              <a:rPr lang="en-US" sz="3000" dirty="0" smtClean="0"/>
              <a:t>Top priorities and Technology Trends</a:t>
            </a:r>
            <a:endParaRPr lang="en-US" sz="3000" dirty="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898462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Data Centre Services</a:t>
            </a:r>
            <a:endParaRPr lang="en-US"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22004300"/>
              </p:ext>
            </p:extLst>
          </p:nvPr>
        </p:nvGraphicFramePr>
        <p:xfrm>
          <a:off x="838200" y="1236663"/>
          <a:ext cx="8229600" cy="507206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106378" y="1478402"/>
            <a:ext cx="2693736" cy="2862322"/>
          </a:xfrm>
          <a:prstGeom prst="rect">
            <a:avLst/>
          </a:prstGeom>
          <a:noFill/>
        </p:spPr>
        <p:txBody>
          <a:bodyPr wrap="square" rtlCol="0">
            <a:spAutoFit/>
          </a:bodyPr>
          <a:lstStyle/>
          <a:p>
            <a:r>
              <a:rPr lang="en-GB" dirty="0" smtClean="0"/>
              <a:t>Managed Services are common place in a cloud driven age. With many suppliers able to offer a simple purchasing model and relieving IT professionals from some of the more time </a:t>
            </a:r>
            <a:r>
              <a:rPr lang="en-GB" smtClean="0"/>
              <a:t>consuming tasks. </a:t>
            </a:r>
            <a:endParaRPr lang="en-GB" dirty="0"/>
          </a:p>
          <a:p>
            <a:endParaRPr lang="en-GB" dirty="0"/>
          </a:p>
        </p:txBody>
      </p:sp>
    </p:spTree>
    <p:extLst>
      <p:ext uri="{BB962C8B-B14F-4D97-AF65-F5344CB8AC3E}">
        <p14:creationId xmlns:p14="http://schemas.microsoft.com/office/powerpoint/2010/main" val="1752157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Dat</a:t>
            </a:r>
            <a:r>
              <a:rPr lang="en-US" sz="4000" dirty="0" smtClean="0"/>
              <a:t>a Storage</a:t>
            </a:r>
            <a:endParaRPr lang="en-US"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70589311"/>
              </p:ext>
            </p:extLst>
          </p:nvPr>
        </p:nvGraphicFramePr>
        <p:xfrm>
          <a:off x="838200" y="1236663"/>
          <a:ext cx="8229600" cy="50720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1577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074451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194887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264919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286" y="442590"/>
            <a:ext cx="8818371" cy="497447"/>
          </a:xfrm>
        </p:spPr>
        <p:txBody>
          <a:bodyPr>
            <a:noAutofit/>
          </a:bodyPr>
          <a:lstStyle/>
          <a:p>
            <a:r>
              <a:rPr lang="en-US" sz="4000" dirty="0"/>
              <a:t>S3 and Atlas Converting </a:t>
            </a:r>
            <a:r>
              <a:rPr lang="en-US" sz="4000" dirty="0" smtClean="0"/>
              <a:t>Equipment </a:t>
            </a:r>
            <a:r>
              <a:rPr lang="en-US" sz="4000" dirty="0"/>
              <a:t>Ltd</a:t>
            </a:r>
          </a:p>
        </p:txBody>
      </p:sp>
      <p:sp>
        <p:nvSpPr>
          <p:cNvPr id="3" name="Content Placeholder 2"/>
          <p:cNvSpPr>
            <a:spLocks noGrp="1"/>
          </p:cNvSpPr>
          <p:nvPr>
            <p:ph idx="1"/>
          </p:nvPr>
        </p:nvSpPr>
        <p:spPr>
          <a:xfrm>
            <a:off x="992202" y="1512606"/>
            <a:ext cx="8229600" cy="4292718"/>
          </a:xfrm>
        </p:spPr>
        <p:txBody>
          <a:bodyPr anchor="ctr">
            <a:normAutofit/>
          </a:bodyPr>
          <a:lstStyle/>
          <a:p>
            <a:pPr>
              <a:buClr>
                <a:schemeClr val="accent1"/>
              </a:buClr>
              <a:buFont typeface="Wingdings" pitchFamily="2" charset="2"/>
              <a:buChar char="ü"/>
            </a:pPr>
            <a:r>
              <a:rPr lang="en-US" sz="2400" dirty="0" smtClean="0"/>
              <a:t>  First </a:t>
            </a:r>
            <a:r>
              <a:rPr lang="en-US" sz="2400" dirty="0"/>
              <a:t>meeting </a:t>
            </a:r>
          </a:p>
          <a:p>
            <a:pPr>
              <a:buClr>
                <a:schemeClr val="accent1"/>
              </a:buClr>
              <a:buFont typeface="Wingdings" pitchFamily="2" charset="2"/>
              <a:buChar char="ü"/>
            </a:pPr>
            <a:endParaRPr lang="en-US" sz="2400" dirty="0"/>
          </a:p>
          <a:p>
            <a:pPr>
              <a:buClr>
                <a:schemeClr val="accent1"/>
              </a:buClr>
              <a:buFont typeface="Wingdings" pitchFamily="2" charset="2"/>
              <a:buChar char="ü"/>
            </a:pPr>
            <a:r>
              <a:rPr lang="en-US" sz="2400" dirty="0" smtClean="0"/>
              <a:t>  Understanding </a:t>
            </a:r>
            <a:r>
              <a:rPr lang="en-US" sz="2400" dirty="0"/>
              <a:t>project scope and business </a:t>
            </a:r>
            <a:r>
              <a:rPr lang="en-US" sz="2400" dirty="0" smtClean="0"/>
              <a:t>needs</a:t>
            </a:r>
          </a:p>
          <a:p>
            <a:pPr>
              <a:buClr>
                <a:schemeClr val="accent1"/>
              </a:buClr>
              <a:buFont typeface="Wingdings" pitchFamily="2" charset="2"/>
              <a:buChar char="ü"/>
            </a:pPr>
            <a:endParaRPr lang="en-US" sz="2400" dirty="0"/>
          </a:p>
          <a:p>
            <a:pPr>
              <a:buClr>
                <a:schemeClr val="accent1"/>
              </a:buClr>
              <a:buFont typeface="Wingdings" pitchFamily="2" charset="2"/>
              <a:buChar char="ü"/>
            </a:pPr>
            <a:r>
              <a:rPr lang="en-US" sz="2400" dirty="0" smtClean="0"/>
              <a:t>  Rapid response</a:t>
            </a:r>
            <a:endParaRPr lang="en-US" sz="2400" dirty="0"/>
          </a:p>
          <a:p>
            <a:pPr lvl="1">
              <a:buClr>
                <a:schemeClr val="accent1"/>
              </a:buClr>
              <a:buFont typeface="Wingdings" pitchFamily="2" charset="2"/>
              <a:buChar char="ü"/>
            </a:pPr>
            <a:endParaRPr lang="en-US" dirty="0"/>
          </a:p>
          <a:p>
            <a:pPr>
              <a:buClr>
                <a:schemeClr val="accent1"/>
              </a:buClr>
              <a:buFont typeface="Wingdings" pitchFamily="2" charset="2"/>
              <a:buChar char="ü"/>
            </a:pPr>
            <a:r>
              <a:rPr lang="en-US" sz="2400" dirty="0" smtClean="0"/>
              <a:t>  Building </a:t>
            </a:r>
            <a:r>
              <a:rPr lang="en-US" sz="2400" dirty="0"/>
              <a:t>trust and confidence</a:t>
            </a:r>
          </a:p>
          <a:p>
            <a:pPr>
              <a:buClr>
                <a:schemeClr val="accent1"/>
              </a:buClr>
              <a:buFont typeface="Wingdings" pitchFamily="2" charset="2"/>
              <a:buChar char="ü"/>
            </a:pPr>
            <a:endParaRPr lang="en-US" sz="2400" dirty="0"/>
          </a:p>
          <a:p>
            <a:pPr>
              <a:buClr>
                <a:schemeClr val="accent1"/>
              </a:buClr>
              <a:buFont typeface="Wingdings" pitchFamily="2" charset="2"/>
              <a:buChar char="ü"/>
            </a:pPr>
            <a:r>
              <a:rPr lang="en-US" sz="2400" dirty="0" smtClean="0"/>
              <a:t>  Focus </a:t>
            </a:r>
            <a:r>
              <a:rPr lang="en-US" sz="2400" dirty="0"/>
              <a:t>on maximizing value and stabilising the platform</a:t>
            </a:r>
          </a:p>
          <a:p>
            <a:pPr>
              <a:buClr>
                <a:schemeClr val="accent1"/>
              </a:buClr>
              <a:buNone/>
            </a:pPr>
            <a:endParaRPr lang="en-US" sz="2400" dirty="0"/>
          </a:p>
        </p:txBody>
      </p:sp>
    </p:spTree>
    <p:extLst>
      <p:ext uri="{BB962C8B-B14F-4D97-AF65-F5344CB8AC3E}">
        <p14:creationId xmlns:p14="http://schemas.microsoft.com/office/powerpoint/2010/main" val="3214636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872840" y="976358"/>
            <a:ext cx="4114800" cy="3251507"/>
          </a:xfrm>
          <a:prstGeom prst="rect">
            <a:avLst/>
          </a:prstGeom>
        </p:spPr>
        <p:txBody>
          <a:bodyPr anchor="ctr">
            <a:normAutofit/>
          </a:bodyPr>
          <a:lstStyle/>
          <a:p>
            <a:pPr marL="342900" indent="-342900">
              <a:lnSpc>
                <a:spcPct val="150000"/>
              </a:lnSpc>
              <a:buClr>
                <a:schemeClr val="accent1"/>
              </a:buClr>
              <a:buFont typeface="Wingdings" pitchFamily="2" charset="2"/>
              <a:buChar char="Ø"/>
            </a:pPr>
            <a:r>
              <a:rPr lang="en-US" sz="2000" dirty="0"/>
              <a:t>Servers reaching end of </a:t>
            </a:r>
            <a:r>
              <a:rPr lang="en-US" sz="2000" dirty="0" smtClean="0"/>
              <a:t>life</a:t>
            </a:r>
            <a:endParaRPr lang="en-US" sz="2000" dirty="0"/>
          </a:p>
          <a:p>
            <a:pPr marL="342900" indent="-342900">
              <a:lnSpc>
                <a:spcPct val="150000"/>
              </a:lnSpc>
              <a:buClr>
                <a:schemeClr val="accent1"/>
              </a:buClr>
              <a:buFont typeface="Wingdings" pitchFamily="2" charset="2"/>
              <a:buChar char="Ø"/>
            </a:pPr>
            <a:r>
              <a:rPr lang="en-US" sz="2000" dirty="0" smtClean="0"/>
              <a:t>Increased performance</a:t>
            </a:r>
            <a:endParaRPr lang="en-US" sz="2000" dirty="0"/>
          </a:p>
          <a:p>
            <a:pPr marL="342900" indent="-342900">
              <a:lnSpc>
                <a:spcPct val="150000"/>
              </a:lnSpc>
              <a:buClr>
                <a:schemeClr val="accent1"/>
              </a:buClr>
              <a:buFont typeface="Wingdings" pitchFamily="2" charset="2"/>
              <a:buChar char="Ø"/>
            </a:pPr>
            <a:r>
              <a:rPr lang="en-US" sz="2000" dirty="0"/>
              <a:t>Increased availability and service level </a:t>
            </a:r>
            <a:r>
              <a:rPr lang="en-US" sz="2000" dirty="0" smtClean="0"/>
              <a:t>capability</a:t>
            </a:r>
            <a:endParaRPr lang="en-US" sz="2000" dirty="0"/>
          </a:p>
          <a:p>
            <a:pPr marL="342900" indent="-342900">
              <a:lnSpc>
                <a:spcPct val="150000"/>
              </a:lnSpc>
              <a:buClr>
                <a:schemeClr val="accent1"/>
              </a:buClr>
              <a:buFont typeface="Wingdings" pitchFamily="2" charset="2"/>
              <a:buChar char="Ø"/>
            </a:pPr>
            <a:r>
              <a:rPr lang="en-US" sz="2000" dirty="0"/>
              <a:t>Improved </a:t>
            </a:r>
            <a:r>
              <a:rPr lang="en-US" sz="2000" dirty="0" smtClean="0"/>
              <a:t>manageability</a:t>
            </a:r>
            <a:endParaRPr lang="en-US" sz="2000" dirty="0"/>
          </a:p>
          <a:p>
            <a:pPr marL="342900" indent="-342900">
              <a:lnSpc>
                <a:spcPct val="150000"/>
              </a:lnSpc>
              <a:buClr>
                <a:schemeClr val="accent1"/>
              </a:buClr>
              <a:buFont typeface="Wingdings" pitchFamily="2" charset="2"/>
              <a:buChar char="Ø"/>
            </a:pPr>
            <a:r>
              <a:rPr lang="en-US" sz="2000" dirty="0"/>
              <a:t>Scalability - </a:t>
            </a:r>
            <a:r>
              <a:rPr lang="en-US" sz="2000" dirty="0" smtClean="0"/>
              <a:t>sustainable</a:t>
            </a:r>
            <a:endParaRPr lang="en-US" sz="2000" dirty="0"/>
          </a:p>
        </p:txBody>
      </p:sp>
      <p:pic>
        <p:nvPicPr>
          <p:cNvPr id="7" name="Picture 6" descr="trad_arch"/>
          <p:cNvPicPr>
            <a:picLocks noChangeAspect="1" noChangeArrowheads="1"/>
          </p:cNvPicPr>
          <p:nvPr/>
        </p:nvPicPr>
        <p:blipFill>
          <a:blip r:embed="rId3"/>
          <a:srcRect/>
          <a:stretch>
            <a:fillRect/>
          </a:stretch>
        </p:blipFill>
        <p:spPr bwMode="auto">
          <a:xfrm>
            <a:off x="1662566" y="4095745"/>
            <a:ext cx="2535348" cy="2037059"/>
          </a:xfrm>
          <a:prstGeom prst="rect">
            <a:avLst/>
          </a:prstGeom>
          <a:noFill/>
          <a:ln w="9525">
            <a:noFill/>
            <a:miter lim="800000"/>
            <a:headEnd/>
            <a:tailEnd/>
          </a:ln>
        </p:spPr>
      </p:pic>
      <p:pic>
        <p:nvPicPr>
          <p:cNvPr id="10" name="Picture 9" descr="3_app"/>
          <p:cNvPicPr>
            <a:picLocks noChangeAspect="1" noChangeArrowheads="1"/>
          </p:cNvPicPr>
          <p:nvPr/>
        </p:nvPicPr>
        <p:blipFill>
          <a:blip r:embed="rId4"/>
          <a:srcRect/>
          <a:stretch>
            <a:fillRect/>
          </a:stretch>
        </p:blipFill>
        <p:spPr bwMode="auto">
          <a:xfrm>
            <a:off x="7488032" y="4133859"/>
            <a:ext cx="2531095" cy="2007491"/>
          </a:xfrm>
          <a:prstGeom prst="rect">
            <a:avLst/>
          </a:prstGeom>
          <a:noFill/>
          <a:ln w="9525">
            <a:noFill/>
            <a:miter lim="800000"/>
            <a:headEnd/>
            <a:tailEnd/>
          </a:ln>
        </p:spPr>
      </p:pic>
      <p:sp>
        <p:nvSpPr>
          <p:cNvPr id="12" name="Content Placeholder 2"/>
          <p:cNvSpPr txBox="1">
            <a:spLocks/>
          </p:cNvSpPr>
          <p:nvPr/>
        </p:nvSpPr>
        <p:spPr>
          <a:xfrm>
            <a:off x="5807967" y="975175"/>
            <a:ext cx="5891226" cy="3595715"/>
          </a:xfrm>
          <a:prstGeom prst="rect">
            <a:avLst/>
          </a:prstGeom>
        </p:spPr>
        <p:txBody>
          <a:bodyPr anchor="ctr">
            <a:noAutofit/>
          </a:bodyPr>
          <a:lstStyle/>
          <a:p>
            <a:pPr marL="342870" indent="-342870">
              <a:lnSpc>
                <a:spcPct val="150000"/>
              </a:lnSpc>
              <a:buClr>
                <a:schemeClr val="accent1"/>
              </a:buClr>
              <a:buFont typeface="Wingdings" pitchFamily="2" charset="2"/>
              <a:buChar char="ü"/>
              <a:defRPr/>
            </a:pPr>
            <a:r>
              <a:rPr lang="en-US" sz="2000" dirty="0" smtClean="0"/>
              <a:t>Reduce </a:t>
            </a:r>
            <a:r>
              <a:rPr lang="en-US" sz="2000" dirty="0"/>
              <a:t>costs – </a:t>
            </a:r>
            <a:r>
              <a:rPr lang="en-US" sz="2000" dirty="0" err="1"/>
              <a:t>opex</a:t>
            </a:r>
            <a:r>
              <a:rPr lang="en-US" sz="2000" dirty="0"/>
              <a:t> and </a:t>
            </a:r>
            <a:r>
              <a:rPr lang="en-US" sz="2000" dirty="0" smtClean="0"/>
              <a:t>capex</a:t>
            </a:r>
            <a:endParaRPr lang="en-US" sz="2000" dirty="0"/>
          </a:p>
          <a:p>
            <a:pPr marL="342870" indent="-342870">
              <a:lnSpc>
                <a:spcPct val="150000"/>
              </a:lnSpc>
              <a:buClr>
                <a:schemeClr val="accent1"/>
              </a:buClr>
              <a:buFont typeface="Wingdings" pitchFamily="2" charset="2"/>
              <a:buChar char="ü"/>
              <a:defRPr/>
            </a:pPr>
            <a:r>
              <a:rPr lang="en-US" sz="2000" dirty="0"/>
              <a:t>Increase business service levels </a:t>
            </a:r>
          </a:p>
          <a:p>
            <a:pPr marL="342870" indent="-342870">
              <a:lnSpc>
                <a:spcPct val="150000"/>
              </a:lnSpc>
              <a:buClr>
                <a:schemeClr val="accent1"/>
              </a:buClr>
              <a:buFont typeface="Wingdings" pitchFamily="2" charset="2"/>
              <a:buChar char="ü"/>
              <a:defRPr/>
            </a:pPr>
            <a:r>
              <a:rPr lang="en-US" sz="2000" dirty="0"/>
              <a:t>Increase business continuity </a:t>
            </a:r>
            <a:r>
              <a:rPr lang="en-US" sz="2000" dirty="0" smtClean="0"/>
              <a:t>capability</a:t>
            </a:r>
            <a:endParaRPr lang="en-US" sz="2000" dirty="0"/>
          </a:p>
          <a:p>
            <a:pPr marL="342870" indent="-342870" defTabSz="914318">
              <a:lnSpc>
                <a:spcPct val="150000"/>
              </a:lnSpc>
              <a:buClr>
                <a:schemeClr val="accent1"/>
              </a:buClr>
              <a:buFont typeface="Wingdings" pitchFamily="2" charset="2"/>
              <a:buChar char="ü"/>
              <a:defRPr/>
            </a:pPr>
            <a:r>
              <a:rPr lang="en-US" sz="2000" dirty="0"/>
              <a:t>Gain operational </a:t>
            </a:r>
            <a:r>
              <a:rPr lang="en-US" sz="2000" dirty="0" smtClean="0"/>
              <a:t>flexibility</a:t>
            </a:r>
            <a:endParaRPr lang="en-US" sz="2000" dirty="0"/>
          </a:p>
          <a:p>
            <a:pPr marL="342870" indent="-342870">
              <a:lnSpc>
                <a:spcPct val="150000"/>
              </a:lnSpc>
              <a:buClr>
                <a:schemeClr val="accent1"/>
              </a:buClr>
              <a:buFont typeface="Wingdings" pitchFamily="2" charset="2"/>
              <a:buChar char="ü"/>
              <a:defRPr/>
            </a:pPr>
            <a:r>
              <a:rPr lang="en-US" sz="2000" dirty="0"/>
              <a:t>Get more from your resources and your </a:t>
            </a:r>
            <a:r>
              <a:rPr lang="en-US" sz="2000" dirty="0" smtClean="0"/>
              <a:t>investment</a:t>
            </a:r>
          </a:p>
          <a:p>
            <a:pPr marL="342870" indent="-342870">
              <a:lnSpc>
                <a:spcPct val="150000"/>
              </a:lnSpc>
              <a:buClr>
                <a:schemeClr val="accent1"/>
              </a:buClr>
              <a:buFont typeface="Wingdings" pitchFamily="2" charset="2"/>
              <a:buChar char="ü"/>
              <a:defRPr/>
            </a:pPr>
            <a:r>
              <a:rPr lang="en-US" sz="2000" dirty="0" smtClean="0"/>
              <a:t>10x </a:t>
            </a:r>
            <a:r>
              <a:rPr lang="en-US" sz="2000" dirty="0"/>
              <a:t>productivity</a:t>
            </a:r>
          </a:p>
          <a:p>
            <a:pPr marL="342870" indent="-342870" defTabSz="914318">
              <a:lnSpc>
                <a:spcPct val="150000"/>
              </a:lnSpc>
              <a:buClr>
                <a:schemeClr val="accent1"/>
              </a:buClr>
              <a:buFont typeface="Wingdings" pitchFamily="2" charset="2"/>
              <a:buChar char="ü"/>
              <a:defRPr/>
            </a:pPr>
            <a:endParaRPr lang="en-US" sz="2000" dirty="0"/>
          </a:p>
        </p:txBody>
      </p:sp>
      <p:sp>
        <p:nvSpPr>
          <p:cNvPr id="2" name="Title 1"/>
          <p:cNvSpPr>
            <a:spLocks noGrp="1"/>
          </p:cNvSpPr>
          <p:nvPr>
            <p:ph type="title"/>
          </p:nvPr>
        </p:nvSpPr>
        <p:spPr/>
        <p:txBody>
          <a:bodyPr>
            <a:normAutofit fontScale="90000"/>
          </a:bodyPr>
          <a:lstStyle/>
          <a:p>
            <a:r>
              <a:rPr lang="en-GB" dirty="0" smtClean="0"/>
              <a:t>Why Virtualise</a:t>
            </a:r>
            <a:endParaRPr lang="en-GB" dirty="0"/>
          </a:p>
        </p:txBody>
      </p:sp>
    </p:spTree>
    <p:extLst>
      <p:ext uri="{BB962C8B-B14F-4D97-AF65-F5344CB8AC3E}">
        <p14:creationId xmlns:p14="http://schemas.microsoft.com/office/powerpoint/2010/main" val="1065448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The Solution</a:t>
            </a:r>
          </a:p>
        </p:txBody>
      </p:sp>
      <p:sp>
        <p:nvSpPr>
          <p:cNvPr id="3" name="Content Placeholder 2"/>
          <p:cNvSpPr>
            <a:spLocks noGrp="1"/>
          </p:cNvSpPr>
          <p:nvPr>
            <p:ph idx="1"/>
          </p:nvPr>
        </p:nvSpPr>
        <p:spPr>
          <a:xfrm>
            <a:off x="838200" y="1219904"/>
            <a:ext cx="4250561" cy="4925695"/>
          </a:xfrm>
        </p:spPr>
        <p:txBody>
          <a:bodyPr anchor="ctr">
            <a:normAutofit lnSpcReduction="10000"/>
          </a:bodyPr>
          <a:lstStyle/>
          <a:p>
            <a:pPr>
              <a:buClr>
                <a:schemeClr val="accent1"/>
              </a:buClr>
              <a:buFont typeface="Wingdings" pitchFamily="2" charset="2"/>
              <a:buChar char="ü"/>
            </a:pPr>
            <a:r>
              <a:rPr lang="en-GB" sz="2000" dirty="0" smtClean="0"/>
              <a:t>2 </a:t>
            </a:r>
            <a:r>
              <a:rPr lang="en-GB" sz="2000" dirty="0"/>
              <a:t>servers for </a:t>
            </a:r>
            <a:r>
              <a:rPr lang="en-GB" sz="2000" dirty="0" smtClean="0"/>
              <a:t>production Environment</a:t>
            </a:r>
          </a:p>
          <a:p>
            <a:pPr marL="0" indent="0">
              <a:buClr>
                <a:schemeClr val="accent1"/>
              </a:buClr>
              <a:buNone/>
            </a:pPr>
            <a:endParaRPr lang="en-GB" sz="1800" dirty="0" smtClean="0"/>
          </a:p>
          <a:p>
            <a:pPr>
              <a:buClr>
                <a:schemeClr val="accent1"/>
              </a:buClr>
              <a:buFont typeface="Wingdings" pitchFamily="2" charset="2"/>
              <a:buChar char="ü"/>
            </a:pPr>
            <a:r>
              <a:rPr lang="en-GB" sz="2000" dirty="0" smtClean="0"/>
              <a:t>High </a:t>
            </a:r>
            <a:r>
              <a:rPr lang="en-GB" sz="2000" dirty="0"/>
              <a:t>Availability for </a:t>
            </a:r>
            <a:r>
              <a:rPr lang="en-GB" sz="2000" dirty="0" smtClean="0"/>
              <a:t>Production</a:t>
            </a:r>
          </a:p>
          <a:p>
            <a:pPr lvl="1">
              <a:buClr>
                <a:schemeClr val="accent1"/>
              </a:buClr>
              <a:buFont typeface="Wingdings" pitchFamily="2" charset="2"/>
              <a:buChar char="ü"/>
            </a:pPr>
            <a:r>
              <a:rPr lang="en-GB" sz="1600" dirty="0" smtClean="0"/>
              <a:t>Automated</a:t>
            </a:r>
          </a:p>
          <a:p>
            <a:pPr lvl="1">
              <a:buClr>
                <a:schemeClr val="accent1"/>
              </a:buClr>
              <a:buFont typeface="Wingdings" pitchFamily="2" charset="2"/>
              <a:buChar char="ü"/>
            </a:pPr>
            <a:endParaRPr lang="en-GB" sz="1600" dirty="0"/>
          </a:p>
          <a:p>
            <a:pPr>
              <a:buClr>
                <a:schemeClr val="accent1"/>
              </a:buClr>
              <a:buFont typeface="Wingdings" pitchFamily="2" charset="2"/>
              <a:buChar char="ü"/>
            </a:pPr>
            <a:r>
              <a:rPr lang="en-GB" sz="2000" dirty="0" smtClean="0"/>
              <a:t>High performance</a:t>
            </a:r>
            <a:endParaRPr lang="en-GB" sz="2000" dirty="0"/>
          </a:p>
          <a:p>
            <a:pPr>
              <a:buClr>
                <a:schemeClr val="accent1"/>
              </a:buClr>
              <a:buFont typeface="Wingdings" pitchFamily="2" charset="2"/>
              <a:buChar char="ü"/>
            </a:pPr>
            <a:endParaRPr lang="en-GB" sz="2000" dirty="0"/>
          </a:p>
          <a:p>
            <a:pPr>
              <a:buClr>
                <a:schemeClr val="accent1"/>
              </a:buClr>
              <a:buFont typeface="Wingdings" pitchFamily="2" charset="2"/>
              <a:buChar char="ü"/>
            </a:pPr>
            <a:r>
              <a:rPr lang="en-GB" sz="2000" dirty="0"/>
              <a:t>Disaster Recovery </a:t>
            </a:r>
            <a:r>
              <a:rPr lang="en-GB" sz="2000" dirty="0" smtClean="0"/>
              <a:t>capability</a:t>
            </a:r>
          </a:p>
          <a:p>
            <a:pPr lvl="1">
              <a:buClr>
                <a:schemeClr val="accent1"/>
              </a:buClr>
              <a:buFont typeface="Wingdings" pitchFamily="2" charset="2"/>
              <a:buChar char="ü"/>
            </a:pPr>
            <a:r>
              <a:rPr lang="en-GB" sz="1600" dirty="0" smtClean="0"/>
              <a:t>Portable</a:t>
            </a:r>
            <a:endParaRPr lang="en-GB" sz="1600" dirty="0"/>
          </a:p>
          <a:p>
            <a:pPr>
              <a:buClr>
                <a:schemeClr val="accent1"/>
              </a:buClr>
              <a:buFont typeface="Wingdings" pitchFamily="2" charset="2"/>
              <a:buChar char="ü"/>
            </a:pPr>
            <a:endParaRPr lang="en-GB" sz="2000" dirty="0"/>
          </a:p>
          <a:p>
            <a:pPr>
              <a:buClr>
                <a:schemeClr val="accent1"/>
              </a:buClr>
              <a:buFont typeface="Wingdings" pitchFamily="2" charset="2"/>
              <a:buChar char="ü"/>
            </a:pPr>
            <a:r>
              <a:rPr lang="en-GB" sz="2000" dirty="0" smtClean="0"/>
              <a:t>Scalability</a:t>
            </a:r>
          </a:p>
          <a:p>
            <a:pPr>
              <a:buClr>
                <a:schemeClr val="accent1"/>
              </a:buClr>
              <a:buFont typeface="Wingdings" pitchFamily="2" charset="2"/>
              <a:buChar char="ü"/>
            </a:pPr>
            <a:endParaRPr lang="en-GB" sz="2000" dirty="0"/>
          </a:p>
          <a:p>
            <a:pPr>
              <a:buClr>
                <a:schemeClr val="accent1"/>
              </a:buClr>
              <a:buFont typeface="Wingdings" pitchFamily="2" charset="2"/>
              <a:buChar char="ü"/>
            </a:pPr>
            <a:r>
              <a:rPr lang="en-US" sz="2000" dirty="0"/>
              <a:t>Backed by S3’s service guarantee</a:t>
            </a:r>
          </a:p>
        </p:txBody>
      </p:sp>
      <p:sp>
        <p:nvSpPr>
          <p:cNvPr id="5" name="Rectangle 2"/>
          <p:cNvSpPr>
            <a:spLocks noChangeArrowheads="1"/>
          </p:cNvSpPr>
          <p:nvPr/>
        </p:nvSpPr>
        <p:spPr bwMode="auto">
          <a:xfrm>
            <a:off x="5469924" y="16160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9" name="Object 8"/>
          <p:cNvGraphicFramePr>
            <a:graphicFrameLocks noChangeAspect="1"/>
          </p:cNvGraphicFramePr>
          <p:nvPr>
            <p:extLst>
              <p:ext uri="{D42A27DB-BD31-4B8C-83A1-F6EECF244321}">
                <p14:modId xmlns:p14="http://schemas.microsoft.com/office/powerpoint/2010/main" val="510059279"/>
              </p:ext>
            </p:extLst>
          </p:nvPr>
        </p:nvGraphicFramePr>
        <p:xfrm>
          <a:off x="5102455" y="1392964"/>
          <a:ext cx="5629312" cy="4742442"/>
        </p:xfrm>
        <a:graphic>
          <a:graphicData uri="http://schemas.openxmlformats.org/presentationml/2006/ole">
            <mc:AlternateContent xmlns:mc="http://schemas.openxmlformats.org/markup-compatibility/2006">
              <mc:Choice xmlns:v="urn:schemas-microsoft-com:vml" Requires="v">
                <p:oleObj spid="_x0000_s1050" r:id="rId4" imgW="7724614" imgH="5248372" progId="Visio.Drawing.15">
                  <p:embed/>
                </p:oleObj>
              </mc:Choice>
              <mc:Fallback>
                <p:oleObj r:id="rId4" imgW="7724614" imgH="5248372"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2455" y="1392964"/>
                        <a:ext cx="5629312" cy="4742442"/>
                      </a:xfrm>
                      <a:prstGeom prst="rect">
                        <a:avLst/>
                      </a:prstGeom>
                      <a:noFill/>
                    </p:spPr>
                  </p:pic>
                </p:oleObj>
              </mc:Fallback>
            </mc:AlternateContent>
          </a:graphicData>
        </a:graphic>
      </p:graphicFrame>
    </p:spTree>
    <p:extLst>
      <p:ext uri="{BB962C8B-B14F-4D97-AF65-F5344CB8AC3E}">
        <p14:creationId xmlns:p14="http://schemas.microsoft.com/office/powerpoint/2010/main" val="1651192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t>Solution </a:t>
            </a:r>
            <a:r>
              <a:rPr lang="en-US" sz="4000" smtClean="0"/>
              <a:t>enefits</a:t>
            </a:r>
            <a:endParaRPr lang="en-US" sz="4000" dirty="0"/>
          </a:p>
        </p:txBody>
      </p:sp>
      <p:sp>
        <p:nvSpPr>
          <p:cNvPr id="3" name="Content Placeholder 2"/>
          <p:cNvSpPr>
            <a:spLocks noGrp="1"/>
          </p:cNvSpPr>
          <p:nvPr>
            <p:ph idx="1"/>
          </p:nvPr>
        </p:nvSpPr>
        <p:spPr>
          <a:xfrm>
            <a:off x="838200" y="1316055"/>
            <a:ext cx="8229600" cy="4676949"/>
          </a:xfrm>
        </p:spPr>
        <p:txBody>
          <a:bodyPr anchor="ctr">
            <a:noAutofit/>
          </a:bodyPr>
          <a:lstStyle/>
          <a:p>
            <a:pPr>
              <a:buClr>
                <a:schemeClr val="accent1"/>
              </a:buClr>
              <a:buFont typeface="Wingdings" pitchFamily="2" charset="2"/>
              <a:buChar char="ü"/>
            </a:pPr>
            <a:r>
              <a:rPr lang="en-US" sz="2400" dirty="0" smtClean="0"/>
              <a:t>22 servers hosted on 2 physical servers</a:t>
            </a:r>
            <a:endParaRPr lang="en-US" sz="2400" dirty="0"/>
          </a:p>
          <a:p>
            <a:pPr>
              <a:buClr>
                <a:schemeClr val="accent1"/>
              </a:buClr>
              <a:buFont typeface="Wingdings" pitchFamily="2" charset="2"/>
              <a:buChar char="ü"/>
            </a:pPr>
            <a:endParaRPr lang="en-US" sz="2400" dirty="0"/>
          </a:p>
          <a:p>
            <a:pPr>
              <a:buClr>
                <a:schemeClr val="accent1"/>
              </a:buClr>
              <a:buFont typeface="Wingdings" pitchFamily="2" charset="2"/>
              <a:buChar char="ü"/>
            </a:pPr>
            <a:r>
              <a:rPr lang="en-GB" sz="2400" dirty="0" smtClean="0"/>
              <a:t>Local </a:t>
            </a:r>
            <a:r>
              <a:rPr lang="en-GB" sz="2400" dirty="0"/>
              <a:t>high availability for entire infrastructure</a:t>
            </a:r>
          </a:p>
          <a:p>
            <a:pPr>
              <a:buClr>
                <a:schemeClr val="accent1"/>
              </a:buClr>
              <a:buFont typeface="Wingdings" pitchFamily="2" charset="2"/>
              <a:buChar char="ü"/>
            </a:pPr>
            <a:endParaRPr lang="en-GB" sz="2400" dirty="0"/>
          </a:p>
          <a:p>
            <a:pPr>
              <a:buClr>
                <a:schemeClr val="accent1"/>
              </a:buClr>
              <a:buFont typeface="Wingdings" pitchFamily="2" charset="2"/>
              <a:buChar char="ü"/>
            </a:pPr>
            <a:r>
              <a:rPr lang="en-US" sz="2400" dirty="0"/>
              <a:t>Cost effective protection from site disaster</a:t>
            </a:r>
          </a:p>
          <a:p>
            <a:pPr>
              <a:buClr>
                <a:schemeClr val="accent1"/>
              </a:buClr>
              <a:buFont typeface="Wingdings" pitchFamily="2" charset="2"/>
              <a:buChar char="ü"/>
            </a:pPr>
            <a:endParaRPr lang="en-US" sz="2400" dirty="0"/>
          </a:p>
          <a:p>
            <a:pPr>
              <a:buClr>
                <a:schemeClr val="accent1"/>
              </a:buClr>
              <a:buFont typeface="Wingdings" pitchFamily="2" charset="2"/>
              <a:buChar char="ü"/>
            </a:pPr>
            <a:r>
              <a:rPr lang="en-US" sz="2400" dirty="0"/>
              <a:t>Scale at minimal cost</a:t>
            </a:r>
          </a:p>
          <a:p>
            <a:pPr>
              <a:buClr>
                <a:schemeClr val="accent1"/>
              </a:buClr>
              <a:buFont typeface="Wingdings" pitchFamily="2" charset="2"/>
              <a:buChar char="ü"/>
            </a:pPr>
            <a:endParaRPr lang="en-US" sz="2400" dirty="0"/>
          </a:p>
          <a:p>
            <a:pPr>
              <a:buClr>
                <a:schemeClr val="accent1"/>
              </a:buClr>
              <a:buFont typeface="Wingdings" pitchFamily="2" charset="2"/>
              <a:buChar char="ü"/>
            </a:pPr>
            <a:r>
              <a:rPr lang="en-US" sz="2400" dirty="0"/>
              <a:t>Improved application time to deliver</a:t>
            </a:r>
          </a:p>
          <a:p>
            <a:pPr>
              <a:buClr>
                <a:schemeClr val="accent1"/>
              </a:buClr>
              <a:buFont typeface="Wingdings" pitchFamily="2" charset="2"/>
              <a:buChar char="ü"/>
            </a:pPr>
            <a:endParaRPr lang="en-US" sz="2400" dirty="0"/>
          </a:p>
          <a:p>
            <a:pPr>
              <a:buClr>
                <a:schemeClr val="accent1"/>
              </a:buClr>
              <a:buFont typeface="Wingdings" pitchFamily="2" charset="2"/>
              <a:buChar char="ü"/>
            </a:pPr>
            <a:r>
              <a:rPr lang="en-US" sz="2400" dirty="0"/>
              <a:t>Improved performance</a:t>
            </a:r>
          </a:p>
        </p:txBody>
      </p:sp>
      <p:sp>
        <p:nvSpPr>
          <p:cNvPr id="6" name="Rectangle 5"/>
          <p:cNvSpPr/>
          <p:nvPr/>
        </p:nvSpPr>
        <p:spPr>
          <a:xfrm>
            <a:off x="7827948" y="3241193"/>
            <a:ext cx="4177363" cy="2862322"/>
          </a:xfrm>
          <a:prstGeom prst="rect">
            <a:avLst/>
          </a:prstGeom>
          <a:solidFill>
            <a:schemeClr val="bg1">
              <a:lumMod val="95000"/>
            </a:schemeClr>
          </a:solidFill>
        </p:spPr>
        <p:txBody>
          <a:bodyPr wrap="square" anchor="ctr" anchorCtr="0">
            <a:spAutoFit/>
          </a:bodyPr>
          <a:lstStyle/>
          <a:p>
            <a:pPr algn="ctr"/>
            <a:r>
              <a:rPr lang="en-US" sz="3600" dirty="0" smtClean="0"/>
              <a:t>“Sustainable </a:t>
            </a:r>
            <a:r>
              <a:rPr lang="en-US" sz="3600" dirty="0"/>
              <a:t>Datacentre Solutions </a:t>
            </a:r>
            <a:r>
              <a:rPr lang="en-US" sz="3600" dirty="0" smtClean="0"/>
              <a:t>The </a:t>
            </a:r>
            <a:r>
              <a:rPr lang="en-US" sz="3600" dirty="0"/>
              <a:t>future of computing is virtual and </a:t>
            </a:r>
            <a:r>
              <a:rPr lang="en-US" sz="3600" dirty="0" smtClean="0"/>
              <a:t>green”</a:t>
            </a:r>
            <a:endParaRPr lang="en-US" sz="3600" dirty="0"/>
          </a:p>
        </p:txBody>
      </p:sp>
    </p:spTree>
    <p:extLst>
      <p:ext uri="{BB962C8B-B14F-4D97-AF65-F5344CB8AC3E}">
        <p14:creationId xmlns:p14="http://schemas.microsoft.com/office/powerpoint/2010/main" val="3542462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In Summary</a:t>
            </a:r>
          </a:p>
        </p:txBody>
      </p:sp>
      <p:sp>
        <p:nvSpPr>
          <p:cNvPr id="3" name="Content Placeholder 2"/>
          <p:cNvSpPr>
            <a:spLocks noGrp="1"/>
          </p:cNvSpPr>
          <p:nvPr>
            <p:ph idx="1"/>
          </p:nvPr>
        </p:nvSpPr>
        <p:spPr>
          <a:xfrm>
            <a:off x="838200" y="1091714"/>
            <a:ext cx="8229600" cy="5072098"/>
          </a:xfrm>
        </p:spPr>
        <p:txBody>
          <a:bodyPr anchor="ctr">
            <a:noAutofit/>
          </a:bodyPr>
          <a:lstStyle/>
          <a:p>
            <a:pPr>
              <a:lnSpc>
                <a:spcPct val="150000"/>
              </a:lnSpc>
              <a:buClr>
                <a:schemeClr val="accent1"/>
              </a:buClr>
              <a:buFont typeface="Wingdings" pitchFamily="2" charset="2"/>
              <a:buChar char="ü"/>
            </a:pPr>
            <a:r>
              <a:rPr lang="en-GB" sz="2400" dirty="0"/>
              <a:t>Leading edge </a:t>
            </a:r>
            <a:r>
              <a:rPr lang="en-GB" sz="2400" dirty="0" smtClean="0"/>
              <a:t>solution</a:t>
            </a:r>
            <a:endParaRPr lang="en-GB" sz="2400" dirty="0"/>
          </a:p>
          <a:p>
            <a:pPr>
              <a:lnSpc>
                <a:spcPct val="150000"/>
              </a:lnSpc>
              <a:buClr>
                <a:schemeClr val="accent1"/>
              </a:buClr>
              <a:buFont typeface="Wingdings" pitchFamily="2" charset="2"/>
              <a:buChar char="ü"/>
            </a:pPr>
            <a:r>
              <a:rPr lang="en-GB" sz="2400" dirty="0"/>
              <a:t>Lower </a:t>
            </a:r>
            <a:r>
              <a:rPr lang="en-GB" sz="2400" dirty="0" smtClean="0"/>
              <a:t>TCO</a:t>
            </a:r>
            <a:endParaRPr lang="en-GB" sz="2400" dirty="0"/>
          </a:p>
          <a:p>
            <a:pPr>
              <a:lnSpc>
                <a:spcPct val="150000"/>
              </a:lnSpc>
              <a:buClr>
                <a:schemeClr val="accent1"/>
              </a:buClr>
              <a:buFont typeface="Wingdings" pitchFamily="2" charset="2"/>
              <a:buChar char="ü"/>
            </a:pPr>
            <a:r>
              <a:rPr lang="en-GB" sz="2400" dirty="0" smtClean="0"/>
              <a:t>Secure </a:t>
            </a:r>
            <a:r>
              <a:rPr lang="en-GB" sz="2400" dirty="0"/>
              <a:t>and flexible Infrastructure </a:t>
            </a:r>
          </a:p>
          <a:p>
            <a:pPr>
              <a:lnSpc>
                <a:spcPct val="150000"/>
              </a:lnSpc>
              <a:buClr>
                <a:schemeClr val="accent1"/>
              </a:buClr>
              <a:buFont typeface="Wingdings" pitchFamily="2" charset="2"/>
              <a:buChar char="ü"/>
            </a:pPr>
            <a:r>
              <a:rPr lang="en-GB" sz="2400" dirty="0"/>
              <a:t>Effective and efficient technology, manageability and </a:t>
            </a:r>
            <a:r>
              <a:rPr lang="en-GB" sz="2400" dirty="0" smtClean="0"/>
              <a:t>administration</a:t>
            </a:r>
            <a:endParaRPr lang="en-GB" sz="2400" dirty="0"/>
          </a:p>
          <a:p>
            <a:pPr>
              <a:lnSpc>
                <a:spcPct val="150000"/>
              </a:lnSpc>
              <a:buClr>
                <a:schemeClr val="accent1"/>
              </a:buClr>
              <a:buFont typeface="Wingdings" pitchFamily="2" charset="2"/>
              <a:buChar char="ü"/>
            </a:pPr>
            <a:r>
              <a:rPr lang="en-GB" sz="2400" dirty="0"/>
              <a:t>A green &amp; cost effective IT </a:t>
            </a:r>
            <a:r>
              <a:rPr lang="en-GB" sz="2400" dirty="0" smtClean="0"/>
              <a:t>solution</a:t>
            </a:r>
            <a:endParaRPr lang="en-GB" sz="2400" dirty="0"/>
          </a:p>
          <a:p>
            <a:pPr>
              <a:lnSpc>
                <a:spcPct val="150000"/>
              </a:lnSpc>
              <a:buClr>
                <a:schemeClr val="accent1"/>
              </a:buClr>
              <a:buFont typeface="Wingdings" pitchFamily="2" charset="2"/>
              <a:buChar char="ü"/>
            </a:pPr>
            <a:r>
              <a:rPr lang="en-GB" sz="2400" dirty="0" smtClean="0"/>
              <a:t>Governance</a:t>
            </a:r>
            <a:endParaRPr lang="en-GB" sz="2400" dirty="0"/>
          </a:p>
          <a:p>
            <a:pPr>
              <a:lnSpc>
                <a:spcPct val="150000"/>
              </a:lnSpc>
              <a:buClr>
                <a:schemeClr val="accent1"/>
              </a:buClr>
              <a:buFont typeface="Wingdings" pitchFamily="2" charset="2"/>
              <a:buChar char="ü"/>
            </a:pPr>
            <a:r>
              <a:rPr lang="en-GB" sz="2400" dirty="0"/>
              <a:t>Virtualisation specialists backed by the Industry Leaders</a:t>
            </a:r>
          </a:p>
        </p:txBody>
      </p:sp>
    </p:spTree>
    <p:extLst>
      <p:ext uri="{BB962C8B-B14F-4D97-AF65-F5344CB8AC3E}">
        <p14:creationId xmlns:p14="http://schemas.microsoft.com/office/powerpoint/2010/main" val="1674692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IPEXPO Survey 2015</a:t>
            </a:r>
            <a:endParaRPr lang="en-US" sz="4000" dirty="0"/>
          </a:p>
        </p:txBody>
      </p:sp>
      <p:sp>
        <p:nvSpPr>
          <p:cNvPr id="3" name="Content Placeholder 2"/>
          <p:cNvSpPr>
            <a:spLocks noGrp="1"/>
          </p:cNvSpPr>
          <p:nvPr>
            <p:ph idx="1"/>
          </p:nvPr>
        </p:nvSpPr>
        <p:spPr>
          <a:xfrm>
            <a:off x="838199" y="1365940"/>
            <a:ext cx="10134601" cy="4572032"/>
          </a:xfrm>
        </p:spPr>
        <p:txBody>
          <a:bodyPr anchor="ctr">
            <a:noAutofit/>
          </a:bodyPr>
          <a:lstStyle/>
          <a:p>
            <a:pPr marL="0" indent="0">
              <a:lnSpc>
                <a:spcPct val="50000"/>
              </a:lnSpc>
              <a:buClr>
                <a:schemeClr val="accent1"/>
              </a:buClr>
              <a:buNone/>
            </a:pPr>
            <a:endParaRPr lang="en-US" sz="2400" dirty="0" smtClean="0"/>
          </a:p>
          <a:p>
            <a:pPr marL="0" indent="0">
              <a:lnSpc>
                <a:spcPct val="50000"/>
              </a:lnSpc>
              <a:buClr>
                <a:schemeClr val="accent1"/>
              </a:buClr>
              <a:buNone/>
            </a:pPr>
            <a:endParaRPr lang="en-US" sz="2400" dirty="0"/>
          </a:p>
          <a:p>
            <a:pPr marL="0" indent="0">
              <a:lnSpc>
                <a:spcPct val="50000"/>
              </a:lnSpc>
              <a:buClr>
                <a:schemeClr val="accent1"/>
              </a:buClr>
              <a:buNone/>
            </a:pPr>
            <a:endParaRPr lang="en-US" sz="2400" dirty="0" smtClean="0"/>
          </a:p>
          <a:p>
            <a:pPr marL="0" indent="0">
              <a:lnSpc>
                <a:spcPct val="50000"/>
              </a:lnSpc>
              <a:buClr>
                <a:schemeClr val="accent1"/>
              </a:buClr>
              <a:buNone/>
            </a:pPr>
            <a:endParaRPr lang="en-US" sz="2400" dirty="0"/>
          </a:p>
          <a:p>
            <a:pPr marL="0" indent="0">
              <a:lnSpc>
                <a:spcPct val="50000"/>
              </a:lnSpc>
              <a:buClr>
                <a:schemeClr val="accent1"/>
              </a:buClr>
              <a:buNone/>
            </a:pPr>
            <a:endParaRPr lang="en-US" sz="2400" dirty="0" smtClean="0"/>
          </a:p>
          <a:p>
            <a:pPr marL="0" indent="0">
              <a:lnSpc>
                <a:spcPct val="50000"/>
              </a:lnSpc>
              <a:buClr>
                <a:schemeClr val="accent1"/>
              </a:buClr>
              <a:buNone/>
            </a:pPr>
            <a:endParaRPr lang="en-US" sz="2400" dirty="0"/>
          </a:p>
          <a:p>
            <a:pPr marL="0" indent="0">
              <a:lnSpc>
                <a:spcPct val="50000"/>
              </a:lnSpc>
              <a:buClr>
                <a:schemeClr val="accent1"/>
              </a:buClr>
              <a:buNone/>
            </a:pPr>
            <a:endParaRPr lang="en-US" sz="2400" dirty="0" smtClean="0"/>
          </a:p>
          <a:p>
            <a:pPr marL="0" indent="0">
              <a:lnSpc>
                <a:spcPct val="50000"/>
              </a:lnSpc>
              <a:buClr>
                <a:schemeClr val="accent1"/>
              </a:buClr>
              <a:buNone/>
            </a:pPr>
            <a:endParaRPr lang="en-US" sz="2400" dirty="0"/>
          </a:p>
          <a:p>
            <a:pPr marL="0" indent="0">
              <a:lnSpc>
                <a:spcPct val="50000"/>
              </a:lnSpc>
              <a:buClr>
                <a:schemeClr val="accent1"/>
              </a:buClr>
              <a:buNone/>
            </a:pPr>
            <a:endParaRPr lang="en-US" sz="2400" dirty="0" smtClean="0"/>
          </a:p>
          <a:p>
            <a:pPr marL="0" indent="0">
              <a:lnSpc>
                <a:spcPct val="50000"/>
              </a:lnSpc>
              <a:buClr>
                <a:schemeClr val="accent1"/>
              </a:buClr>
              <a:buNone/>
            </a:pPr>
            <a:r>
              <a:rPr lang="en-US" sz="2400" dirty="0" smtClean="0"/>
              <a:t>IPEXPO Europe is one of the largest gatherings in Europe of IT professionals, </a:t>
            </a:r>
          </a:p>
          <a:p>
            <a:pPr marL="0" indent="0">
              <a:lnSpc>
                <a:spcPct val="50000"/>
              </a:lnSpc>
              <a:buClr>
                <a:schemeClr val="accent1"/>
              </a:buClr>
              <a:buNone/>
            </a:pPr>
            <a:r>
              <a:rPr lang="en-US" sz="2400" dirty="0" smtClean="0"/>
              <a:t>Vendors, Distributors and Solution providers. thinkS3 Attended this year’s event </a:t>
            </a:r>
          </a:p>
          <a:p>
            <a:pPr marL="0" indent="0">
              <a:lnSpc>
                <a:spcPct val="50000"/>
              </a:lnSpc>
              <a:buClr>
                <a:schemeClr val="accent1"/>
              </a:buClr>
              <a:buNone/>
            </a:pPr>
            <a:r>
              <a:rPr lang="en-US" sz="2400" dirty="0" smtClean="0"/>
              <a:t>and sought to discover what was really driving the business decisions within IT </a:t>
            </a:r>
          </a:p>
          <a:p>
            <a:pPr marL="0" indent="0">
              <a:lnSpc>
                <a:spcPct val="50000"/>
              </a:lnSpc>
              <a:buClr>
                <a:schemeClr val="accent1"/>
              </a:buClr>
              <a:buNone/>
            </a:pPr>
            <a:r>
              <a:rPr lang="en-US" sz="2400" dirty="0" smtClean="0"/>
              <a:t>and what was taking the priority for the department now.</a:t>
            </a:r>
          </a:p>
          <a:p>
            <a:pPr marL="0" indent="0">
              <a:lnSpc>
                <a:spcPct val="50000"/>
              </a:lnSpc>
              <a:buClr>
                <a:schemeClr val="accent1"/>
              </a:buClr>
              <a:buNone/>
            </a:pPr>
            <a:endParaRPr lang="en-US" sz="2400" dirty="0"/>
          </a:p>
          <a:p>
            <a:pPr marL="0" indent="0">
              <a:lnSpc>
                <a:spcPct val="50000"/>
              </a:lnSpc>
              <a:buClr>
                <a:schemeClr val="accent1"/>
              </a:buClr>
              <a:buNone/>
            </a:pPr>
            <a:endParaRPr lang="en-US" sz="2400" dirty="0" smtClean="0"/>
          </a:p>
          <a:p>
            <a:pPr marL="0" indent="0">
              <a:lnSpc>
                <a:spcPct val="50000"/>
              </a:lnSpc>
              <a:buClr>
                <a:schemeClr val="accent1"/>
              </a:buClr>
              <a:buNone/>
            </a:pPr>
            <a:endParaRPr lang="en-US" sz="2400" dirty="0"/>
          </a:p>
          <a:p>
            <a:pPr marL="0" indent="0">
              <a:lnSpc>
                <a:spcPct val="50000"/>
              </a:lnSpc>
              <a:buClr>
                <a:schemeClr val="accent1"/>
              </a:buClr>
              <a:buNone/>
            </a:pPr>
            <a:endParaRPr lang="en-US" sz="2400" dirty="0" smtClean="0"/>
          </a:p>
          <a:p>
            <a:pPr marL="0" indent="0">
              <a:lnSpc>
                <a:spcPct val="50000"/>
              </a:lnSpc>
              <a:buClr>
                <a:schemeClr val="accent1"/>
              </a:buClr>
              <a:buNone/>
            </a:pPr>
            <a:endParaRPr lang="en-US" sz="2400" dirty="0"/>
          </a:p>
          <a:p>
            <a:pPr marL="0" indent="0">
              <a:lnSpc>
                <a:spcPct val="50000"/>
              </a:lnSpc>
              <a:buClr>
                <a:schemeClr val="accent1"/>
              </a:buClr>
              <a:buNone/>
            </a:pPr>
            <a:endParaRPr lang="en-US" sz="2400" dirty="0" smtClean="0"/>
          </a:p>
          <a:p>
            <a:pPr marL="0" indent="0">
              <a:lnSpc>
                <a:spcPct val="50000"/>
              </a:lnSpc>
              <a:buClr>
                <a:schemeClr val="accent1"/>
              </a:buClr>
              <a:buNone/>
            </a:pPr>
            <a:endParaRPr lang="en-US" sz="2400" dirty="0"/>
          </a:p>
          <a:p>
            <a:pPr marL="0" indent="0">
              <a:lnSpc>
                <a:spcPct val="50000"/>
              </a:lnSpc>
              <a:buClr>
                <a:schemeClr val="accent1"/>
              </a:buClr>
              <a:buNone/>
            </a:pPr>
            <a:endParaRPr lang="en-US" sz="2400" dirty="0" smtClean="0"/>
          </a:p>
        </p:txBody>
      </p:sp>
    </p:spTree>
    <p:extLst>
      <p:ext uri="{BB962C8B-B14F-4D97-AF65-F5344CB8AC3E}">
        <p14:creationId xmlns:p14="http://schemas.microsoft.com/office/powerpoint/2010/main" val="745544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S3 Consulting </a:t>
            </a:r>
          </a:p>
        </p:txBody>
      </p:sp>
      <p:sp>
        <p:nvSpPr>
          <p:cNvPr id="3" name="Subtitle 2"/>
          <p:cNvSpPr>
            <a:spLocks noGrp="1"/>
          </p:cNvSpPr>
          <p:nvPr>
            <p:ph type="subTitle" idx="1"/>
          </p:nvPr>
        </p:nvSpPr>
        <p:spPr>
          <a:xfrm>
            <a:off x="2895600" y="3886200"/>
            <a:ext cx="6400800" cy="2757510"/>
          </a:xfrm>
        </p:spPr>
        <p:txBody>
          <a:bodyPr>
            <a:normAutofit lnSpcReduction="10000"/>
          </a:bodyPr>
          <a:lstStyle/>
          <a:p>
            <a:r>
              <a:rPr lang="en-US" sz="3200" dirty="0"/>
              <a:t>Sustainable </a:t>
            </a:r>
            <a:r>
              <a:rPr lang="en-US" sz="3000" dirty="0"/>
              <a:t>Datacentre Solutions</a:t>
            </a:r>
          </a:p>
          <a:p>
            <a:endParaRPr lang="en-US" dirty="0" smtClean="0"/>
          </a:p>
          <a:p>
            <a:endParaRPr lang="en-US" dirty="0" smtClean="0"/>
          </a:p>
          <a:p>
            <a:endParaRPr lang="en-US" dirty="0" smtClean="0"/>
          </a:p>
          <a:p>
            <a:endParaRPr lang="en-US" dirty="0" smtClean="0">
              <a:latin typeface="+mj-lt"/>
            </a:endParaRPr>
          </a:p>
          <a:p>
            <a:r>
              <a:rPr lang="en-US" dirty="0" smtClean="0">
                <a:latin typeface="+mj-lt"/>
              </a:rPr>
              <a:t>The future of computing is virtual and green</a:t>
            </a:r>
            <a:endParaRPr lang="en-US" dirty="0">
              <a:latin typeface="+mj-lt"/>
            </a:endParaRPr>
          </a:p>
        </p:txBody>
      </p:sp>
    </p:spTree>
    <p:extLst>
      <p:ext uri="{BB962C8B-B14F-4D97-AF65-F5344CB8AC3E}">
        <p14:creationId xmlns:p14="http://schemas.microsoft.com/office/powerpoint/2010/main" val="2175056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863125" y="142852"/>
            <a:ext cx="8966645" cy="914400"/>
          </a:xfrm>
          <a:prstGeom prst="rect">
            <a:avLst/>
          </a:prstGeom>
        </p:spPr>
        <p:txBody>
          <a:bodyPr vert="horz" lIns="91432" tIns="45716" rIns="91432" bIns="45716" rtlCol="0" anchor="ctr">
            <a:normAutofit/>
          </a:bodyPr>
          <a:lstStyle/>
          <a:p>
            <a:pPr defTabSz="914318">
              <a:spcBef>
                <a:spcPct val="0"/>
              </a:spcBef>
              <a:defRPr/>
            </a:pPr>
            <a:r>
              <a:rPr lang="en-US" sz="4000" dirty="0" smtClean="0">
                <a:solidFill>
                  <a:schemeClr val="tx2"/>
                </a:solidFill>
                <a:latin typeface="+mj-lt"/>
                <a:ea typeface="+mj-ea"/>
                <a:cs typeface="+mj-cs"/>
              </a:rPr>
              <a:t>Survey Demographics</a:t>
            </a:r>
            <a:endParaRPr lang="en-US" sz="4000" dirty="0">
              <a:solidFill>
                <a:schemeClr val="tx2"/>
              </a:solidFill>
              <a:latin typeface="+mj-lt"/>
              <a:ea typeface="+mj-ea"/>
              <a:cs typeface="+mj-cs"/>
            </a:endParaRPr>
          </a:p>
        </p:txBody>
      </p:sp>
      <p:sp>
        <p:nvSpPr>
          <p:cNvPr id="10" name="Rectangle 4"/>
          <p:cNvSpPr>
            <a:spLocks noChangeArrowheads="1"/>
          </p:cNvSpPr>
          <p:nvPr/>
        </p:nvSpPr>
        <p:spPr bwMode="auto">
          <a:xfrm>
            <a:off x="863125" y="1417785"/>
            <a:ext cx="6491287" cy="4444625"/>
          </a:xfrm>
          <a:prstGeom prst="rect">
            <a:avLst/>
          </a:prstGeom>
          <a:noFill/>
          <a:ln w="12700" algn="ctr">
            <a:noFill/>
            <a:miter lim="800000"/>
            <a:headEnd/>
            <a:tailEnd/>
          </a:ln>
          <a:effectLst/>
        </p:spPr>
        <p:txBody>
          <a:bodyPr/>
          <a:lstStyle/>
          <a:p>
            <a:pPr marL="342900" indent="-342900">
              <a:lnSpc>
                <a:spcPct val="150000"/>
              </a:lnSpc>
              <a:spcBef>
                <a:spcPct val="15000"/>
              </a:spcBef>
              <a:buClr>
                <a:schemeClr val="accent1"/>
              </a:buClr>
              <a:buFont typeface="Wingdings" panose="05000000000000000000" pitchFamily="2" charset="2"/>
              <a:buChar char="§"/>
            </a:pPr>
            <a:r>
              <a:rPr lang="en-GB" sz="2400" dirty="0" smtClean="0"/>
              <a:t>Over 150 Respondents Surveyed</a:t>
            </a:r>
          </a:p>
          <a:p>
            <a:pPr marL="342900" indent="-342900">
              <a:lnSpc>
                <a:spcPct val="150000"/>
              </a:lnSpc>
              <a:spcBef>
                <a:spcPct val="15000"/>
              </a:spcBef>
              <a:buClr>
                <a:schemeClr val="accent1"/>
              </a:buClr>
              <a:buFont typeface="Wingdings" panose="05000000000000000000" pitchFamily="2" charset="2"/>
              <a:buChar char="§"/>
            </a:pPr>
            <a:r>
              <a:rPr lang="en-GB" sz="2400" dirty="0" smtClean="0"/>
              <a:t>All verified results are from Senior IT Professionals in the UK</a:t>
            </a:r>
          </a:p>
          <a:p>
            <a:pPr marL="342900" indent="-342900">
              <a:lnSpc>
                <a:spcPct val="150000"/>
              </a:lnSpc>
              <a:spcBef>
                <a:spcPct val="15000"/>
              </a:spcBef>
              <a:buClr>
                <a:schemeClr val="accent1"/>
              </a:buClr>
              <a:buFont typeface="Wingdings" panose="05000000000000000000" pitchFamily="2" charset="2"/>
              <a:buChar char="§"/>
            </a:pPr>
            <a:r>
              <a:rPr lang="en-GB" sz="2400" dirty="0" smtClean="0"/>
              <a:t>Companies range from SMB to Global Enterprise</a:t>
            </a:r>
            <a:endParaRPr lang="en-US" sz="2400" dirty="0"/>
          </a:p>
        </p:txBody>
      </p:sp>
      <p:sp>
        <p:nvSpPr>
          <p:cNvPr id="14" name="Rectangle 8"/>
          <p:cNvSpPr>
            <a:spLocks noChangeArrowheads="1"/>
          </p:cNvSpPr>
          <p:nvPr/>
        </p:nvSpPr>
        <p:spPr bwMode="auto">
          <a:xfrm>
            <a:off x="4138613" y="4371976"/>
            <a:ext cx="6491288" cy="1722438"/>
          </a:xfrm>
          <a:prstGeom prst="rect">
            <a:avLst/>
          </a:prstGeom>
          <a:noFill/>
          <a:ln w="12700" algn="ctr">
            <a:noFill/>
            <a:miter lim="800000"/>
            <a:headEnd/>
            <a:tailEnd/>
          </a:ln>
          <a:effectLst/>
        </p:spPr>
        <p:txBody>
          <a:bodyPr/>
          <a:lstStyle/>
          <a:p>
            <a:pPr marL="288925" indent="-288925">
              <a:lnSpc>
                <a:spcPct val="95000"/>
              </a:lnSpc>
              <a:spcBef>
                <a:spcPct val="15000"/>
              </a:spcBef>
              <a:buClr>
                <a:schemeClr val="accent1"/>
              </a:buClr>
              <a:buFont typeface="Webdings" pitchFamily="18" charset="2"/>
              <a:buChar char="4"/>
            </a:pPr>
            <a:endParaRPr lang="en-US" sz="2400" b="1" dirty="0"/>
          </a:p>
        </p:txBody>
      </p:sp>
    </p:spTree>
    <p:extLst>
      <p:ext uri="{BB962C8B-B14F-4D97-AF65-F5344CB8AC3E}">
        <p14:creationId xmlns:p14="http://schemas.microsoft.com/office/powerpoint/2010/main" val="192830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How Happy are you?</a:t>
            </a:r>
            <a:r>
              <a:rPr lang="en-US" sz="4000" dirty="0"/>
              <a:t>	</a:t>
            </a:r>
          </a:p>
        </p:txBody>
      </p:sp>
      <p:sp>
        <p:nvSpPr>
          <p:cNvPr id="3" name="Content Placeholder 2"/>
          <p:cNvSpPr>
            <a:spLocks noGrp="1"/>
          </p:cNvSpPr>
          <p:nvPr>
            <p:ph idx="1"/>
          </p:nvPr>
        </p:nvSpPr>
        <p:spPr>
          <a:xfrm>
            <a:off x="1981200" y="990600"/>
            <a:ext cx="8229600" cy="4081474"/>
          </a:xfrm>
        </p:spPr>
        <p:txBody>
          <a:bodyPr anchor="ctr"/>
          <a:lstStyle/>
          <a:p>
            <a:pPr>
              <a:buNone/>
            </a:pPr>
            <a:endParaRPr lang="en-US" dirty="0" smtClean="0"/>
          </a:p>
          <a:p>
            <a:pPr>
              <a:buNone/>
            </a:pPr>
            <a:endParaRPr lang="en-US" dirty="0"/>
          </a:p>
        </p:txBody>
      </p:sp>
      <p:sp>
        <p:nvSpPr>
          <p:cNvPr id="13" name="Content Placeholder 2"/>
          <p:cNvSpPr txBox="1">
            <a:spLocks/>
          </p:cNvSpPr>
          <p:nvPr/>
        </p:nvSpPr>
        <p:spPr>
          <a:xfrm>
            <a:off x="838200" y="1714488"/>
            <a:ext cx="8229600" cy="3357586"/>
          </a:xfrm>
          <a:prstGeom prst="rect">
            <a:avLst/>
          </a:prstGeom>
        </p:spPr>
        <p:txBody>
          <a:bodyPr vert="horz" lIns="91432" tIns="45716" rIns="91432" bIns="45716" rtlCol="0" anchor="t">
            <a:normAutofit/>
          </a:bodyPr>
          <a:lstStyle/>
          <a:p>
            <a:pPr marL="342870" indent="-342870" defTabSz="914318">
              <a:buClr>
                <a:schemeClr val="accent1"/>
              </a:buClr>
              <a:defRPr/>
            </a:pPr>
            <a:r>
              <a:rPr lang="en-GB" sz="2200" dirty="0" smtClean="0"/>
              <a:t>In the first section of our Survey we asked our CIO’s and IT Directors to</a:t>
            </a:r>
          </a:p>
          <a:p>
            <a:pPr marL="342870" indent="-342870" defTabSz="914318">
              <a:buClr>
                <a:schemeClr val="accent1"/>
              </a:buClr>
              <a:defRPr/>
            </a:pPr>
            <a:r>
              <a:rPr lang="en-GB" sz="2200" dirty="0" smtClean="0"/>
              <a:t>look across their estate and narrow down how they really felt about</a:t>
            </a:r>
          </a:p>
          <a:p>
            <a:pPr marL="342870" indent="-342870" defTabSz="914318">
              <a:buClr>
                <a:schemeClr val="accent1"/>
              </a:buClr>
              <a:defRPr/>
            </a:pPr>
            <a:r>
              <a:rPr lang="en-GB" sz="2200" dirty="0" smtClean="0"/>
              <a:t>solutions and services as they stood currently. </a:t>
            </a:r>
            <a:endParaRPr lang="en-GB" sz="2200" dirty="0"/>
          </a:p>
        </p:txBody>
      </p:sp>
    </p:spTree>
    <p:extLst>
      <p:ext uri="{BB962C8B-B14F-4D97-AF65-F5344CB8AC3E}">
        <p14:creationId xmlns:p14="http://schemas.microsoft.com/office/powerpoint/2010/main" val="426683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Dat</a:t>
            </a:r>
            <a:r>
              <a:rPr lang="en-US" sz="4000" dirty="0" smtClean="0"/>
              <a:t>a Storage</a:t>
            </a:r>
            <a:endParaRPr lang="en-US"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8840067"/>
              </p:ext>
            </p:extLst>
          </p:nvPr>
        </p:nvGraphicFramePr>
        <p:xfrm>
          <a:off x="838200" y="1236663"/>
          <a:ext cx="8229600" cy="507206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106378" y="1478402"/>
            <a:ext cx="2693736" cy="4247317"/>
          </a:xfrm>
          <a:prstGeom prst="rect">
            <a:avLst/>
          </a:prstGeom>
          <a:noFill/>
        </p:spPr>
        <p:txBody>
          <a:bodyPr wrap="square" rtlCol="0">
            <a:spAutoFit/>
          </a:bodyPr>
          <a:lstStyle/>
          <a:p>
            <a:r>
              <a:rPr lang="en-GB" dirty="0" smtClean="0"/>
              <a:t>Data Storage is essential to any business and our chart shows that data storage by large is looked after pretty well in business. Whilst only a small section feel perfection has been achieved there is a good level of confidence in the existing systems and this continuous to grow.</a:t>
            </a:r>
          </a:p>
          <a:p>
            <a:r>
              <a:rPr lang="en-GB" dirty="0" smtClean="0"/>
              <a:t>With the emergence of Cloud and All Flash the data storage landscape has changed for the better. </a:t>
            </a:r>
            <a:endParaRPr lang="en-GB" dirty="0"/>
          </a:p>
        </p:txBody>
      </p:sp>
    </p:spTree>
    <p:extLst>
      <p:ext uri="{BB962C8B-B14F-4D97-AF65-F5344CB8AC3E}">
        <p14:creationId xmlns:p14="http://schemas.microsoft.com/office/powerpoint/2010/main" val="1160960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Server Consolidation</a:t>
            </a:r>
            <a:endParaRPr lang="en-US"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06358422"/>
              </p:ext>
            </p:extLst>
          </p:nvPr>
        </p:nvGraphicFramePr>
        <p:xfrm>
          <a:off x="838200" y="1236663"/>
          <a:ext cx="8229600" cy="507206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106378" y="1478402"/>
            <a:ext cx="2693736" cy="4247317"/>
          </a:xfrm>
          <a:prstGeom prst="rect">
            <a:avLst/>
          </a:prstGeom>
          <a:noFill/>
        </p:spPr>
        <p:txBody>
          <a:bodyPr wrap="square" rtlCol="0">
            <a:spAutoFit/>
          </a:bodyPr>
          <a:lstStyle/>
          <a:p>
            <a:r>
              <a:rPr lang="en-GB" dirty="0" smtClean="0"/>
              <a:t>Server consolidation has been growing well across the enterprise market place as companies reduce their complexity and re-purpose environments. Virtualisation and Cloud technologies continue to drive server consolidation. </a:t>
            </a:r>
          </a:p>
          <a:p>
            <a:r>
              <a:rPr lang="en-GB" dirty="0" smtClean="0"/>
              <a:t>This is reflected in the confidence IT Professionals are showing when dealing with consolidation projects. </a:t>
            </a:r>
            <a:endParaRPr lang="en-GB" dirty="0"/>
          </a:p>
          <a:p>
            <a:endParaRPr lang="en-GB" dirty="0"/>
          </a:p>
        </p:txBody>
      </p:sp>
    </p:spTree>
    <p:extLst>
      <p:ext uri="{BB962C8B-B14F-4D97-AF65-F5344CB8AC3E}">
        <p14:creationId xmlns:p14="http://schemas.microsoft.com/office/powerpoint/2010/main" val="3707833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Backup &amp; DR</a:t>
            </a:r>
            <a:endParaRPr lang="en-US"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58328588"/>
              </p:ext>
            </p:extLst>
          </p:nvPr>
        </p:nvGraphicFramePr>
        <p:xfrm>
          <a:off x="838200" y="1236663"/>
          <a:ext cx="8229600" cy="507206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106378" y="1478402"/>
            <a:ext cx="2693736" cy="4247317"/>
          </a:xfrm>
          <a:prstGeom prst="rect">
            <a:avLst/>
          </a:prstGeom>
          <a:noFill/>
        </p:spPr>
        <p:txBody>
          <a:bodyPr wrap="square" rtlCol="0">
            <a:spAutoFit/>
          </a:bodyPr>
          <a:lstStyle/>
          <a:p>
            <a:r>
              <a:rPr lang="en-GB" dirty="0" smtClean="0"/>
              <a:t>Possibly one of the more surprising results in this survey was the high number of Backup and DR solutions that simply did not meet the grade for a business critical system.</a:t>
            </a:r>
          </a:p>
          <a:p>
            <a:endParaRPr lang="en-GB" dirty="0"/>
          </a:p>
          <a:p>
            <a:r>
              <a:rPr lang="en-GB" dirty="0" smtClean="0"/>
              <a:t>With 3-2-1 best practice proving hard to achieve with traditional solutions Cloud is increasingly being deployed to update and achieve best practice. </a:t>
            </a:r>
            <a:endParaRPr lang="en-GB" dirty="0"/>
          </a:p>
          <a:p>
            <a:endParaRPr lang="en-GB" dirty="0"/>
          </a:p>
        </p:txBody>
      </p:sp>
    </p:spTree>
    <p:extLst>
      <p:ext uri="{BB962C8B-B14F-4D97-AF65-F5344CB8AC3E}">
        <p14:creationId xmlns:p14="http://schemas.microsoft.com/office/powerpoint/2010/main" val="2055335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VDI</a:t>
            </a:r>
            <a:endParaRPr lang="en-US"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0080185"/>
              </p:ext>
            </p:extLst>
          </p:nvPr>
        </p:nvGraphicFramePr>
        <p:xfrm>
          <a:off x="838200" y="1236663"/>
          <a:ext cx="8229600" cy="507206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106378" y="1478402"/>
            <a:ext cx="2693736" cy="3416320"/>
          </a:xfrm>
          <a:prstGeom prst="rect">
            <a:avLst/>
          </a:prstGeom>
          <a:noFill/>
        </p:spPr>
        <p:txBody>
          <a:bodyPr wrap="square" rtlCol="0">
            <a:spAutoFit/>
          </a:bodyPr>
          <a:lstStyle/>
          <a:p>
            <a:r>
              <a:rPr lang="en-GB" dirty="0" smtClean="0"/>
              <a:t>For some VDI has now fallen a little to the wayside in favour of Cloud technologies, but that does not stop VDI from still being an a viable approach to enabling a rapidly deployable and easy to manage platform to deliver desktop infrastructure.  </a:t>
            </a:r>
            <a:endParaRPr lang="en-GB" dirty="0"/>
          </a:p>
          <a:p>
            <a:endParaRPr lang="en-GB" dirty="0"/>
          </a:p>
        </p:txBody>
      </p:sp>
    </p:spTree>
    <p:extLst>
      <p:ext uri="{BB962C8B-B14F-4D97-AF65-F5344CB8AC3E}">
        <p14:creationId xmlns:p14="http://schemas.microsoft.com/office/powerpoint/2010/main" val="3602140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Managed Service</a:t>
            </a:r>
            <a:endParaRPr lang="en-US"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8599216"/>
              </p:ext>
            </p:extLst>
          </p:nvPr>
        </p:nvGraphicFramePr>
        <p:xfrm>
          <a:off x="838200" y="1236663"/>
          <a:ext cx="8229600" cy="507206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106378" y="1478402"/>
            <a:ext cx="2693736" cy="2862322"/>
          </a:xfrm>
          <a:prstGeom prst="rect">
            <a:avLst/>
          </a:prstGeom>
          <a:noFill/>
        </p:spPr>
        <p:txBody>
          <a:bodyPr wrap="square" rtlCol="0">
            <a:spAutoFit/>
          </a:bodyPr>
          <a:lstStyle/>
          <a:p>
            <a:r>
              <a:rPr lang="en-GB" dirty="0" smtClean="0"/>
              <a:t>Managed Services are common place in a cloud driven age. With many suppliers able to offer a simple purchasing model and relieving IT professionals from some of the more time consuming tasks. </a:t>
            </a:r>
            <a:endParaRPr lang="en-GB" dirty="0"/>
          </a:p>
          <a:p>
            <a:endParaRPr lang="en-GB" dirty="0"/>
          </a:p>
        </p:txBody>
      </p:sp>
    </p:spTree>
    <p:extLst>
      <p:ext uri="{BB962C8B-B14F-4D97-AF65-F5344CB8AC3E}">
        <p14:creationId xmlns:p14="http://schemas.microsoft.com/office/powerpoint/2010/main" val="1588081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3">
      <a:dk1>
        <a:srgbClr val="7B7F82"/>
      </a:dk1>
      <a:lt1>
        <a:srgbClr val="FFFFFF"/>
      </a:lt1>
      <a:dk2>
        <a:srgbClr val="59585D"/>
      </a:dk2>
      <a:lt2>
        <a:srgbClr val="FFFFFF"/>
      </a:lt2>
      <a:accent1>
        <a:srgbClr val="C3D732"/>
      </a:accent1>
      <a:accent2>
        <a:srgbClr val="59585D"/>
      </a:accent2>
      <a:accent3>
        <a:srgbClr val="33C3D7"/>
      </a:accent3>
      <a:accent4>
        <a:srgbClr val="A299EB"/>
      </a:accent4>
      <a:accent5>
        <a:srgbClr val="D74633"/>
      </a:accent5>
      <a:accent6>
        <a:srgbClr val="D79833"/>
      </a:accent6>
      <a:hlink>
        <a:srgbClr val="C3D732"/>
      </a:hlink>
      <a:folHlink>
        <a:srgbClr val="7B7F82"/>
      </a:folHlink>
    </a:clrScheme>
    <a:fontScheme name="S3">
      <a:majorFont>
        <a:latin typeface="TradeGothic-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412116BD46394DAA384CFBECBA8617" ma:contentTypeVersion="0" ma:contentTypeDescription="Create a new document." ma:contentTypeScope="" ma:versionID="11e0280b7984e3e7bac6b46c2480fb08">
  <xsd:schema xmlns:xsd="http://www.w3.org/2001/XMLSchema" xmlns:xs="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4570C1-11A2-461E-BED3-9B30670082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3E8D760-8568-474F-9F18-6FB3C316B744}">
  <ds:schemaRefs>
    <ds:schemaRef ds:uri="http://schemas.microsoft.com/sharepoint/v3/contenttype/forms"/>
  </ds:schemaRefs>
</ds:datastoreItem>
</file>

<file path=customXml/itemProps3.xml><?xml version="1.0" encoding="utf-8"?>
<ds:datastoreItem xmlns:ds="http://schemas.openxmlformats.org/officeDocument/2006/customXml" ds:itemID="{7B144617-1D25-44C5-89C9-7C1E14331C06}">
  <ds:schemaRefs>
    <ds:schemaRef ds:uri="http://purl.org/dc/dcmitype/"/>
    <ds:schemaRef ds:uri="http://schemas.microsoft.com/office/2006/metadata/propertie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324</TotalTime>
  <Words>1344</Words>
  <Application>Microsoft Office PowerPoint</Application>
  <PresentationFormat>Widescreen</PresentationFormat>
  <Paragraphs>191</Paragraphs>
  <Slides>20</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MS PGothic</vt:lpstr>
      <vt:lpstr>Arial</vt:lpstr>
      <vt:lpstr>Calibri</vt:lpstr>
      <vt:lpstr>TradeGothic-Light</vt:lpstr>
      <vt:lpstr>Webdings</vt:lpstr>
      <vt:lpstr>Wingdings</vt:lpstr>
      <vt:lpstr>Office Theme</vt:lpstr>
      <vt:lpstr>Visio.Drawing.15</vt:lpstr>
      <vt:lpstr>Survey Report IPEXPO 2015</vt:lpstr>
      <vt:lpstr>IPEXPO Survey 2015</vt:lpstr>
      <vt:lpstr>PowerPoint Presentation</vt:lpstr>
      <vt:lpstr>How Happy are you? </vt:lpstr>
      <vt:lpstr>Data Storage</vt:lpstr>
      <vt:lpstr>Server Consolidation</vt:lpstr>
      <vt:lpstr>Backup &amp; DR</vt:lpstr>
      <vt:lpstr>VDI</vt:lpstr>
      <vt:lpstr>Managed Service</vt:lpstr>
      <vt:lpstr>Data Centre Services</vt:lpstr>
      <vt:lpstr>Data Storage</vt:lpstr>
      <vt:lpstr>PowerPoint Presentation</vt:lpstr>
      <vt:lpstr>PowerPoint Presentation</vt:lpstr>
      <vt:lpstr>PowerPoint Presentation</vt:lpstr>
      <vt:lpstr>S3 and Atlas Converting Equipment Ltd</vt:lpstr>
      <vt:lpstr>Why Virtualise</vt:lpstr>
      <vt:lpstr>The Solution</vt:lpstr>
      <vt:lpstr>Solution enefits</vt:lpstr>
      <vt:lpstr>In Summary</vt:lpstr>
      <vt:lpstr>S3 Consulting </vt:lpstr>
    </vt:vector>
  </TitlesOfParts>
  <Company>S3 Consulting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Consulting</dc:title>
  <dc:creator>Chris Bullock</dc:creator>
  <cp:lastModifiedBy>Liam Pickard</cp:lastModifiedBy>
  <cp:revision>22</cp:revision>
  <dcterms:created xsi:type="dcterms:W3CDTF">2014-10-07T09:22:23Z</dcterms:created>
  <dcterms:modified xsi:type="dcterms:W3CDTF">2015-11-09T12:07:42Z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0x010100C1412116BD46394DAA384CFBECBA8617</vt:lpwstr>
  </property>
</Properties>
</file>